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62" r:id="rId6"/>
    <p:sldId id="266" r:id="rId7"/>
    <p:sldId id="309" r:id="rId8"/>
    <p:sldId id="301" r:id="rId9"/>
    <p:sldId id="302" r:id="rId10"/>
    <p:sldId id="308" r:id="rId11"/>
    <p:sldId id="312" r:id="rId12"/>
    <p:sldId id="315" r:id="rId13"/>
    <p:sldId id="316" r:id="rId14"/>
    <p:sldId id="264" r:id="rId15"/>
    <p:sldId id="313" r:id="rId16"/>
    <p:sldId id="314" r:id="rId17"/>
    <p:sldId id="304" r:id="rId18"/>
    <p:sldId id="273" r:id="rId19"/>
    <p:sldId id="274" r:id="rId20"/>
    <p:sldId id="307" r:id="rId21"/>
    <p:sldId id="276" r:id="rId22"/>
    <p:sldId id="278" r:id="rId23"/>
    <p:sldId id="279" r:id="rId24"/>
    <p:sldId id="267" r:id="rId25"/>
    <p:sldId id="282" r:id="rId26"/>
    <p:sldId id="283" r:id="rId27"/>
    <p:sldId id="284" r:id="rId28"/>
    <p:sldId id="285" r:id="rId29"/>
    <p:sldId id="288" r:id="rId30"/>
    <p:sldId id="289" r:id="rId31"/>
    <p:sldId id="310" r:id="rId32"/>
    <p:sldId id="311" r:id="rId33"/>
    <p:sldId id="290" r:id="rId34"/>
    <p:sldId id="291" r:id="rId35"/>
    <p:sldId id="294" r:id="rId36"/>
    <p:sldId id="295" r:id="rId37"/>
    <p:sldId id="296" r:id="rId38"/>
    <p:sldId id="297" r:id="rId39"/>
    <p:sldId id="298" r:id="rId40"/>
    <p:sldId id="299" r:id="rId41"/>
    <p:sldId id="300" r:id="rId42"/>
    <p:sldId id="261" r:id="rId43"/>
    <p:sldId id="3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2864"/>
    <a:srgbClr val="979797"/>
    <a:srgbClr val="6D6D6D"/>
    <a:srgbClr val="FCB237"/>
    <a:srgbClr val="2439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6327"/>
  </p:normalViewPr>
  <p:slideViewPr>
    <p:cSldViewPr snapToGrid="0" snapToObjects="1">
      <p:cViewPr varScale="1">
        <p:scale>
          <a:sx n="115" d="100"/>
          <a:sy n="115" d="100"/>
        </p:scale>
        <p:origin x="3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11/9/2020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11/9/2020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github.com/sifive/sifive-block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2"/>
          <a:srcRect/>
          <a:stretch/>
        </p:blipFill>
        <p:spPr>
          <a:xfrm>
            <a:off x="38216"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12" name="TextBox 11">
            <a:extLst>
              <a:ext uri="{FF2B5EF4-FFF2-40B4-BE49-F238E27FC236}">
                <a16:creationId xmlns:a16="http://schemas.microsoft.com/office/drawing/2014/main" id="{66A6299D-F73D-4947-868D-349D5897A357}"/>
              </a:ext>
            </a:extLst>
          </p:cNvPr>
          <p:cNvSpPr txBox="1"/>
          <p:nvPr/>
        </p:nvSpPr>
        <p:spPr>
          <a:xfrm>
            <a:off x="9223692" y="3101998"/>
            <a:ext cx="2525449"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ASSOCIATE MEMBER CHIPS ALLIANCE</a:t>
            </a:r>
            <a:endParaRPr lang="en-US" sz="1600" b="1" dirty="0">
              <a:solidFill>
                <a:srgbClr val="FCB237"/>
              </a:solidFill>
              <a:latin typeface="Proxima Nova A Extra Condensed " panose="02000506030000020004"/>
            </a:endParaRPr>
          </a:p>
        </p:txBody>
      </p:sp>
      <p:sp>
        <p:nvSpPr>
          <p:cNvPr id="15" name="TextBox 14">
            <a:extLst>
              <a:ext uri="{FF2B5EF4-FFF2-40B4-BE49-F238E27FC236}">
                <a16:creationId xmlns:a16="http://schemas.microsoft.com/office/drawing/2014/main" id="{8FE3584A-4581-457D-B242-84310C48AE38}"/>
              </a:ext>
            </a:extLst>
          </p:cNvPr>
          <p:cNvSpPr txBox="1"/>
          <p:nvPr/>
        </p:nvSpPr>
        <p:spPr>
          <a:xfrm>
            <a:off x="8819051" y="5055998"/>
            <a:ext cx="3334733"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COMMUNITY ORGANIZATION MEMBER RISCV</a:t>
            </a:r>
            <a:endParaRPr lang="en-US" sz="1600" b="1" dirty="0">
              <a:solidFill>
                <a:srgbClr val="FCB237"/>
              </a:solidFill>
              <a:latin typeface="Proxima Nova A Extra Condensed " panose="02000506030000020004"/>
            </a:endParaRPr>
          </a:p>
        </p:txBody>
      </p:sp>
      <p:sp>
        <p:nvSpPr>
          <p:cNvPr id="4" name="Rectangle 3">
            <a:extLst>
              <a:ext uri="{FF2B5EF4-FFF2-40B4-BE49-F238E27FC236}">
                <a16:creationId xmlns:a16="http://schemas.microsoft.com/office/drawing/2014/main" id="{A975A832-EE85-4A83-8144-9F583525A27F}"/>
              </a:ext>
            </a:extLst>
          </p:cNvPr>
          <p:cNvSpPr/>
          <p:nvPr/>
        </p:nvSpPr>
        <p:spPr>
          <a:xfrm>
            <a:off x="9308111" y="2183441"/>
            <a:ext cx="2252517" cy="9020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a:extLst>
              <a:ext uri="{FF2B5EF4-FFF2-40B4-BE49-F238E27FC236}">
                <a16:creationId xmlns:a16="http://schemas.microsoft.com/office/drawing/2014/main" id="{13079BD7-BD7F-491C-8221-89D75FDC0A88}"/>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A picture containing object, clock&#10;&#10;Description automatically generated">
            <a:extLst>
              <a:ext uri="{FF2B5EF4-FFF2-40B4-BE49-F238E27FC236}">
                <a16:creationId xmlns:a16="http://schemas.microsoft.com/office/drawing/2014/main" id="{AEE54E69-DFE0-4C2F-94CF-04CAB8824BD4}"/>
              </a:ext>
            </a:extLst>
          </p:cNvPr>
          <p:cNvPicPr>
            <a:picLocks noChangeAspect="1"/>
          </p:cNvPicPr>
          <p:nvPr/>
        </p:nvPicPr>
        <p:blipFill>
          <a:blip r:embed="rId3"/>
          <a:stretch>
            <a:fillRect/>
          </a:stretch>
        </p:blipFill>
        <p:spPr>
          <a:xfrm>
            <a:off x="9367736" y="2276284"/>
            <a:ext cx="2036323" cy="683186"/>
          </a:xfrm>
          <a:prstGeom prst="rect">
            <a:avLst/>
          </a:prstGeom>
        </p:spPr>
      </p:pic>
      <p:sp>
        <p:nvSpPr>
          <p:cNvPr id="20" name="Rectangle 19">
            <a:extLst>
              <a:ext uri="{FF2B5EF4-FFF2-40B4-BE49-F238E27FC236}">
                <a16:creationId xmlns:a16="http://schemas.microsoft.com/office/drawing/2014/main" id="{C92A33EC-9F01-48DE-BF93-665E08824C56}"/>
              </a:ext>
            </a:extLst>
          </p:cNvPr>
          <p:cNvSpPr/>
          <p:nvPr/>
        </p:nvSpPr>
        <p:spPr>
          <a:xfrm>
            <a:off x="8961984" y="4499216"/>
            <a:ext cx="2940044" cy="584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aphic 18">
            <a:extLst>
              <a:ext uri="{FF2B5EF4-FFF2-40B4-BE49-F238E27FC236}">
                <a16:creationId xmlns:a16="http://schemas.microsoft.com/office/drawing/2014/main" id="{44EA823D-3CBE-4594-B2A6-330218B75848}"/>
              </a:ext>
            </a:extLst>
          </p:cNvPr>
          <p:cNvGrpSpPr/>
          <p:nvPr/>
        </p:nvGrpSpPr>
        <p:grpSpPr>
          <a:xfrm>
            <a:off x="9008426" y="4570398"/>
            <a:ext cx="2893602" cy="480231"/>
            <a:chOff x="9017540" y="4576682"/>
            <a:chExt cx="2893602" cy="480231"/>
          </a:xfrm>
        </p:grpSpPr>
        <p:sp>
          <p:nvSpPr>
            <p:cNvPr id="22" name="Freeform: Shape 21">
              <a:extLst>
                <a:ext uri="{FF2B5EF4-FFF2-40B4-BE49-F238E27FC236}">
                  <a16:creationId xmlns:a16="http://schemas.microsoft.com/office/drawing/2014/main" id="{BD71E28C-688C-4CFA-AA1A-714D6409CF41}"/>
                </a:ext>
              </a:extLst>
            </p:cNvPr>
            <p:cNvSpPr/>
            <p:nvPr/>
          </p:nvSpPr>
          <p:spPr>
            <a:xfrm>
              <a:off x="9157060" y="4576682"/>
              <a:ext cx="340405" cy="435658"/>
            </a:xfrm>
            <a:custGeom>
              <a:avLst/>
              <a:gdLst>
                <a:gd name="connsiteX0" fmla="*/ 129141 w 340405"/>
                <a:gd name="connsiteY0" fmla="*/ 150206 h 435658"/>
                <a:gd name="connsiteX1" fmla="*/ 4274 w 340405"/>
                <a:gd name="connsiteY1" fmla="*/ 298275 h 435658"/>
                <a:gd name="connsiteX2" fmla="*/ 120592 w 340405"/>
                <a:gd name="connsiteY2" fmla="*/ 435659 h 435658"/>
                <a:gd name="connsiteX3" fmla="*/ 130972 w 340405"/>
                <a:gd name="connsiteY3" fmla="*/ 421004 h 435658"/>
                <a:gd name="connsiteX4" fmla="*/ 340406 w 340405"/>
                <a:gd name="connsiteY4" fmla="*/ 124866 h 435658"/>
                <a:gd name="connsiteX5" fmla="*/ 340406 w 340405"/>
                <a:gd name="connsiteY5" fmla="*/ 0 h 435658"/>
                <a:gd name="connsiteX6" fmla="*/ 0 w 340405"/>
                <a:gd name="connsiteY6" fmla="*/ 0 h 435658"/>
                <a:gd name="connsiteX7" fmla="*/ 129141 w 340405"/>
                <a:gd name="connsiteY7" fmla="*/ 150206 h 4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405" h="435658">
                  <a:moveTo>
                    <a:pt x="129141" y="150206"/>
                  </a:moveTo>
                  <a:cubicBezTo>
                    <a:pt x="129141" y="220119"/>
                    <a:pt x="86704" y="283315"/>
                    <a:pt x="4274" y="298275"/>
                  </a:cubicBezTo>
                  <a:lnTo>
                    <a:pt x="120592" y="435659"/>
                  </a:lnTo>
                  <a:lnTo>
                    <a:pt x="130972" y="421004"/>
                  </a:lnTo>
                  <a:lnTo>
                    <a:pt x="340406" y="124866"/>
                  </a:lnTo>
                  <a:lnTo>
                    <a:pt x="340406" y="0"/>
                  </a:lnTo>
                  <a:lnTo>
                    <a:pt x="0" y="0"/>
                  </a:lnTo>
                  <a:cubicBezTo>
                    <a:pt x="86704" y="8548"/>
                    <a:pt x="129141" y="80293"/>
                    <a:pt x="129141" y="150206"/>
                  </a:cubicBezTo>
                  <a:close/>
                </a:path>
              </a:pathLst>
            </a:custGeom>
            <a:solidFill>
              <a:srgbClr val="F5B21B"/>
            </a:solidFill>
            <a:ln w="30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7F7F69-272A-4E24-B0F3-98A8F27B437B}"/>
                </a:ext>
              </a:extLst>
            </p:cNvPr>
            <p:cNvSpPr/>
            <p:nvPr/>
          </p:nvSpPr>
          <p:spPr>
            <a:xfrm>
              <a:off x="9017540" y="4644457"/>
              <a:ext cx="482368" cy="412456"/>
            </a:xfrm>
            <a:custGeom>
              <a:avLst/>
              <a:gdLst>
                <a:gd name="connsiteX0" fmla="*/ 29614 w 482368"/>
                <a:gd name="connsiteY0" fmla="*/ 166997 h 412456"/>
                <a:gd name="connsiteX1" fmla="*/ 109907 w 482368"/>
                <a:gd name="connsiteY1" fmla="*/ 166997 h 412456"/>
                <a:gd name="connsiteX2" fmla="*/ 198748 w 482368"/>
                <a:gd name="connsiteY2" fmla="*/ 82430 h 412456"/>
                <a:gd name="connsiteX3" fmla="*/ 109907 w 482368"/>
                <a:gd name="connsiteY3" fmla="*/ 0 h 412456"/>
                <a:gd name="connsiteX4" fmla="*/ 0 w 482368"/>
                <a:gd name="connsiteY4" fmla="*/ 0 h 412456"/>
                <a:gd name="connsiteX5" fmla="*/ 0 w 482368"/>
                <a:gd name="connsiteY5" fmla="*/ 412456 h 412456"/>
                <a:gd name="connsiteX6" fmla="*/ 205159 w 482368"/>
                <a:gd name="connsiteY6" fmla="*/ 412456 h 412456"/>
                <a:gd name="connsiteX7" fmla="*/ 29614 w 482368"/>
                <a:gd name="connsiteY7" fmla="*/ 200885 h 412456"/>
                <a:gd name="connsiteX8" fmla="*/ 29614 w 482368"/>
                <a:gd name="connsiteY8" fmla="*/ 166997 h 412456"/>
                <a:gd name="connsiteX9" fmla="*/ 327889 w 482368"/>
                <a:gd name="connsiteY9" fmla="*/ 391085 h 412456"/>
                <a:gd name="connsiteX10" fmla="*/ 482369 w 482368"/>
                <a:gd name="connsiteY10" fmla="*/ 175240 h 412456"/>
                <a:gd name="connsiteX11" fmla="*/ 482369 w 482368"/>
                <a:gd name="connsiteY11" fmla="*/ 412151 h 412456"/>
                <a:gd name="connsiteX12" fmla="*/ 312624 w 482368"/>
                <a:gd name="connsiteY12" fmla="*/ 412151 h 412456"/>
                <a:gd name="connsiteX13" fmla="*/ 327889 w 482368"/>
                <a:gd name="connsiteY13" fmla="*/ 391085 h 41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2368" h="412456">
                  <a:moveTo>
                    <a:pt x="29614" y="166997"/>
                  </a:moveTo>
                  <a:lnTo>
                    <a:pt x="109907" y="166997"/>
                  </a:lnTo>
                  <a:cubicBezTo>
                    <a:pt x="169134" y="166997"/>
                    <a:pt x="198748" y="124866"/>
                    <a:pt x="198748" y="82430"/>
                  </a:cubicBezTo>
                  <a:cubicBezTo>
                    <a:pt x="198748" y="39994"/>
                    <a:pt x="169134" y="0"/>
                    <a:pt x="109907" y="0"/>
                  </a:cubicBezTo>
                  <a:lnTo>
                    <a:pt x="0" y="0"/>
                  </a:lnTo>
                  <a:lnTo>
                    <a:pt x="0" y="412456"/>
                  </a:lnTo>
                  <a:lnTo>
                    <a:pt x="205159" y="412456"/>
                  </a:lnTo>
                  <a:lnTo>
                    <a:pt x="29614" y="200885"/>
                  </a:lnTo>
                  <a:lnTo>
                    <a:pt x="29614" y="166997"/>
                  </a:lnTo>
                  <a:close/>
                  <a:moveTo>
                    <a:pt x="327889" y="391085"/>
                  </a:moveTo>
                  <a:lnTo>
                    <a:pt x="482369" y="175240"/>
                  </a:lnTo>
                  <a:lnTo>
                    <a:pt x="482369" y="412151"/>
                  </a:lnTo>
                  <a:lnTo>
                    <a:pt x="312624" y="412151"/>
                  </a:lnTo>
                  <a:lnTo>
                    <a:pt x="327889" y="391085"/>
                  </a:lnTo>
                  <a:close/>
                </a:path>
              </a:pathLst>
            </a:custGeom>
            <a:solidFill>
              <a:srgbClr val="283272"/>
            </a:solidFill>
            <a:ln w="30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8F6BED3-52E3-45AE-8254-F5AD70BB3D59}"/>
                </a:ext>
              </a:extLst>
            </p:cNvPr>
            <p:cNvSpPr/>
            <p:nvPr/>
          </p:nvSpPr>
          <p:spPr>
            <a:xfrm>
              <a:off x="10204228" y="4656975"/>
              <a:ext cx="69912" cy="327888"/>
            </a:xfrm>
            <a:custGeom>
              <a:avLst/>
              <a:gdLst>
                <a:gd name="connsiteX0" fmla="*/ 0 w 69912"/>
                <a:gd name="connsiteY0" fmla="*/ 0 h 327888"/>
                <a:gd name="connsiteX1" fmla="*/ 69913 w 69912"/>
                <a:gd name="connsiteY1" fmla="*/ 0 h 327888"/>
                <a:gd name="connsiteX2" fmla="*/ 69913 w 69912"/>
                <a:gd name="connsiteY2" fmla="*/ 327889 h 327888"/>
                <a:gd name="connsiteX3" fmla="*/ 0 w 69912"/>
                <a:gd name="connsiteY3" fmla="*/ 327889 h 327888"/>
              </a:gdLst>
              <a:ahLst/>
              <a:cxnLst>
                <a:cxn ang="0">
                  <a:pos x="connsiteX0" y="connsiteY0"/>
                </a:cxn>
                <a:cxn ang="0">
                  <a:pos x="connsiteX1" y="connsiteY1"/>
                </a:cxn>
                <a:cxn ang="0">
                  <a:pos x="connsiteX2" y="connsiteY2"/>
                </a:cxn>
                <a:cxn ang="0">
                  <a:pos x="connsiteX3" y="connsiteY3"/>
                </a:cxn>
              </a:cxnLst>
              <a:rect l="l" t="t" r="r" b="b"/>
              <a:pathLst>
                <a:path w="69912" h="327888">
                  <a:moveTo>
                    <a:pt x="0" y="0"/>
                  </a:moveTo>
                  <a:lnTo>
                    <a:pt x="69913" y="0"/>
                  </a:lnTo>
                  <a:lnTo>
                    <a:pt x="69913" y="327889"/>
                  </a:lnTo>
                  <a:lnTo>
                    <a:pt x="0" y="327889"/>
                  </a:lnTo>
                  <a:close/>
                </a:path>
              </a:pathLst>
            </a:custGeom>
            <a:solidFill>
              <a:srgbClr val="283272"/>
            </a:solidFill>
            <a:ln w="30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637765-885D-4889-B57A-EEA86C78EC33}"/>
                </a:ext>
              </a:extLst>
            </p:cNvPr>
            <p:cNvSpPr/>
            <p:nvPr/>
          </p:nvSpPr>
          <p:spPr>
            <a:xfrm>
              <a:off x="10326652" y="4656975"/>
              <a:ext cx="465577" cy="327888"/>
            </a:xfrm>
            <a:custGeom>
              <a:avLst/>
              <a:gdLst>
                <a:gd name="connsiteX0" fmla="*/ 363303 w 465577"/>
                <a:gd name="connsiteY0" fmla="*/ 256144 h 327888"/>
                <a:gd name="connsiteX1" fmla="*/ 0 w 465577"/>
                <a:gd name="connsiteY1" fmla="*/ 255839 h 327888"/>
                <a:gd name="connsiteX2" fmla="*/ 0 w 465577"/>
                <a:gd name="connsiteY2" fmla="*/ 327889 h 327888"/>
                <a:gd name="connsiteX3" fmla="*/ 366051 w 465577"/>
                <a:gd name="connsiteY3" fmla="*/ 327889 h 327888"/>
                <a:gd name="connsiteX4" fmla="*/ 435964 w 465577"/>
                <a:gd name="connsiteY4" fmla="*/ 298275 h 327888"/>
                <a:gd name="connsiteX5" fmla="*/ 465578 w 465577"/>
                <a:gd name="connsiteY5" fmla="*/ 228362 h 327888"/>
                <a:gd name="connsiteX6" fmla="*/ 435964 w 465577"/>
                <a:gd name="connsiteY6" fmla="*/ 158449 h 327888"/>
                <a:gd name="connsiteX7" fmla="*/ 366051 w 465577"/>
                <a:gd name="connsiteY7" fmla="*/ 128835 h 327888"/>
                <a:gd name="connsiteX8" fmla="*/ 99832 w 465577"/>
                <a:gd name="connsiteY8" fmla="*/ 127309 h 327888"/>
                <a:gd name="connsiteX9" fmla="*/ 71440 w 465577"/>
                <a:gd name="connsiteY9" fmla="*/ 98916 h 327888"/>
                <a:gd name="connsiteX10" fmla="*/ 71440 w 465577"/>
                <a:gd name="connsiteY10" fmla="*/ 98916 h 327888"/>
                <a:gd name="connsiteX11" fmla="*/ 71440 w 465577"/>
                <a:gd name="connsiteY11" fmla="*/ 98916 h 327888"/>
                <a:gd name="connsiteX12" fmla="*/ 100137 w 465577"/>
                <a:gd name="connsiteY12" fmla="*/ 70524 h 327888"/>
                <a:gd name="connsiteX13" fmla="*/ 465578 w 465577"/>
                <a:gd name="connsiteY13" fmla="*/ 70218 h 327888"/>
                <a:gd name="connsiteX14" fmla="*/ 465578 w 465577"/>
                <a:gd name="connsiteY14" fmla="*/ 0 h 327888"/>
                <a:gd name="connsiteX15" fmla="*/ 99527 w 465577"/>
                <a:gd name="connsiteY15" fmla="*/ 0 h 327888"/>
                <a:gd name="connsiteX16" fmla="*/ 29614 w 465577"/>
                <a:gd name="connsiteY16" fmla="*/ 29614 h 327888"/>
                <a:gd name="connsiteX17" fmla="*/ 0 w 465577"/>
                <a:gd name="connsiteY17" fmla="*/ 99527 h 327888"/>
                <a:gd name="connsiteX18" fmla="*/ 29614 w 465577"/>
                <a:gd name="connsiteY18" fmla="*/ 169440 h 327888"/>
                <a:gd name="connsiteX19" fmla="*/ 99527 w 465577"/>
                <a:gd name="connsiteY19" fmla="*/ 196916 h 327888"/>
                <a:gd name="connsiteX20" fmla="*/ 365440 w 465577"/>
                <a:gd name="connsiteY20" fmla="*/ 196916 h 327888"/>
                <a:gd name="connsiteX21" fmla="*/ 393833 w 465577"/>
                <a:gd name="connsiteY21" fmla="*/ 225614 h 327888"/>
                <a:gd name="connsiteX22" fmla="*/ 393833 w 465577"/>
                <a:gd name="connsiteY22" fmla="*/ 225614 h 327888"/>
                <a:gd name="connsiteX23" fmla="*/ 393833 w 465577"/>
                <a:gd name="connsiteY23" fmla="*/ 225614 h 327888"/>
                <a:gd name="connsiteX24" fmla="*/ 363303 w 465577"/>
                <a:gd name="connsiteY24" fmla="*/ 256144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577" h="327888">
                  <a:moveTo>
                    <a:pt x="363303" y="256144"/>
                  </a:moveTo>
                  <a:lnTo>
                    <a:pt x="0" y="255839"/>
                  </a:lnTo>
                  <a:lnTo>
                    <a:pt x="0" y="327889"/>
                  </a:lnTo>
                  <a:lnTo>
                    <a:pt x="366051" y="327889"/>
                  </a:lnTo>
                  <a:cubicBezTo>
                    <a:pt x="393528" y="327889"/>
                    <a:pt x="416730" y="317203"/>
                    <a:pt x="435964" y="298275"/>
                  </a:cubicBezTo>
                  <a:cubicBezTo>
                    <a:pt x="454892" y="279347"/>
                    <a:pt x="465578" y="255839"/>
                    <a:pt x="465578" y="228362"/>
                  </a:cubicBezTo>
                  <a:cubicBezTo>
                    <a:pt x="465578" y="200885"/>
                    <a:pt x="454892" y="177683"/>
                    <a:pt x="435964" y="158449"/>
                  </a:cubicBezTo>
                  <a:cubicBezTo>
                    <a:pt x="417036" y="139521"/>
                    <a:pt x="393528" y="128835"/>
                    <a:pt x="366051" y="128835"/>
                  </a:cubicBezTo>
                  <a:lnTo>
                    <a:pt x="99832" y="127309"/>
                  </a:lnTo>
                  <a:cubicBezTo>
                    <a:pt x="84262" y="127309"/>
                    <a:pt x="71440" y="114486"/>
                    <a:pt x="71440" y="98916"/>
                  </a:cubicBezTo>
                  <a:lnTo>
                    <a:pt x="71440" y="98916"/>
                  </a:lnTo>
                  <a:lnTo>
                    <a:pt x="71440" y="98916"/>
                  </a:lnTo>
                  <a:cubicBezTo>
                    <a:pt x="71440" y="83041"/>
                    <a:pt x="84262" y="70524"/>
                    <a:pt x="100137" y="70524"/>
                  </a:cubicBezTo>
                  <a:lnTo>
                    <a:pt x="465578" y="70218"/>
                  </a:lnTo>
                  <a:lnTo>
                    <a:pt x="465578" y="0"/>
                  </a:lnTo>
                  <a:lnTo>
                    <a:pt x="99527" y="0"/>
                  </a:lnTo>
                  <a:cubicBezTo>
                    <a:pt x="72050" y="0"/>
                    <a:pt x="48847" y="10685"/>
                    <a:pt x="29614" y="29614"/>
                  </a:cubicBezTo>
                  <a:cubicBezTo>
                    <a:pt x="10685" y="48542"/>
                    <a:pt x="0" y="72050"/>
                    <a:pt x="0" y="99527"/>
                  </a:cubicBezTo>
                  <a:cubicBezTo>
                    <a:pt x="0" y="127003"/>
                    <a:pt x="10685" y="150206"/>
                    <a:pt x="29614" y="169440"/>
                  </a:cubicBezTo>
                  <a:cubicBezTo>
                    <a:pt x="48542" y="188368"/>
                    <a:pt x="71745" y="196916"/>
                    <a:pt x="99527" y="196916"/>
                  </a:cubicBezTo>
                  <a:lnTo>
                    <a:pt x="365440" y="196916"/>
                  </a:lnTo>
                  <a:cubicBezTo>
                    <a:pt x="381316" y="196916"/>
                    <a:pt x="394138" y="209739"/>
                    <a:pt x="393833" y="225614"/>
                  </a:cubicBezTo>
                  <a:lnTo>
                    <a:pt x="393833" y="225614"/>
                  </a:lnTo>
                  <a:lnTo>
                    <a:pt x="393833" y="225614"/>
                  </a:lnTo>
                  <a:cubicBezTo>
                    <a:pt x="394138" y="242406"/>
                    <a:pt x="380400" y="256144"/>
                    <a:pt x="363303" y="256144"/>
                  </a:cubicBezTo>
                  <a:close/>
                </a:path>
              </a:pathLst>
            </a:custGeom>
            <a:solidFill>
              <a:srgbClr val="283272"/>
            </a:solidFill>
            <a:ln w="30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9FF08FC-2A09-4C8C-BB8E-BEA94C0C90F4}"/>
                </a:ext>
              </a:extLst>
            </p:cNvPr>
            <p:cNvSpPr/>
            <p:nvPr/>
          </p:nvSpPr>
          <p:spPr>
            <a:xfrm>
              <a:off x="10828255" y="4656975"/>
              <a:ext cx="463135" cy="328194"/>
            </a:xfrm>
            <a:custGeom>
              <a:avLst/>
              <a:gdLst>
                <a:gd name="connsiteX0" fmla="*/ 160586 w 463135"/>
                <a:gd name="connsiteY0" fmla="*/ 0 h 328194"/>
                <a:gd name="connsiteX1" fmla="*/ 463135 w 463135"/>
                <a:gd name="connsiteY1" fmla="*/ 0 h 328194"/>
                <a:gd name="connsiteX2" fmla="*/ 463135 w 463135"/>
                <a:gd name="connsiteY2" fmla="*/ 69913 h 328194"/>
                <a:gd name="connsiteX3" fmla="*/ 160586 w 463135"/>
                <a:gd name="connsiteY3" fmla="*/ 69913 h 328194"/>
                <a:gd name="connsiteX4" fmla="*/ 94947 w 463135"/>
                <a:gd name="connsiteY4" fmla="*/ 97390 h 328194"/>
                <a:gd name="connsiteX5" fmla="*/ 67471 w 463135"/>
                <a:gd name="connsiteY5" fmla="*/ 163029 h 328194"/>
                <a:gd name="connsiteX6" fmla="*/ 94947 w 463135"/>
                <a:gd name="connsiteY6" fmla="*/ 228667 h 328194"/>
                <a:gd name="connsiteX7" fmla="*/ 160586 w 463135"/>
                <a:gd name="connsiteY7" fmla="*/ 256144 h 328194"/>
                <a:gd name="connsiteX8" fmla="*/ 463135 w 463135"/>
                <a:gd name="connsiteY8" fmla="*/ 256144 h 328194"/>
                <a:gd name="connsiteX9" fmla="*/ 463135 w 463135"/>
                <a:gd name="connsiteY9" fmla="*/ 328194 h 328194"/>
                <a:gd name="connsiteX10" fmla="*/ 160891 w 463135"/>
                <a:gd name="connsiteY10" fmla="*/ 328194 h 328194"/>
                <a:gd name="connsiteX11" fmla="*/ 46405 w 463135"/>
                <a:gd name="connsiteY11" fmla="*/ 279347 h 328194"/>
                <a:gd name="connsiteX12" fmla="*/ 0 w 463135"/>
                <a:gd name="connsiteY12" fmla="*/ 165166 h 328194"/>
                <a:gd name="connsiteX13" fmla="*/ 46405 w 463135"/>
                <a:gd name="connsiteY13" fmla="*/ 50985 h 328194"/>
                <a:gd name="connsiteX14" fmla="*/ 160586 w 463135"/>
                <a:gd name="connsiteY14" fmla="*/ 0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135" h="328194">
                  <a:moveTo>
                    <a:pt x="160586" y="0"/>
                  </a:moveTo>
                  <a:lnTo>
                    <a:pt x="463135" y="0"/>
                  </a:lnTo>
                  <a:lnTo>
                    <a:pt x="463135" y="69913"/>
                  </a:lnTo>
                  <a:lnTo>
                    <a:pt x="160586" y="69913"/>
                  </a:lnTo>
                  <a:cubicBezTo>
                    <a:pt x="135247" y="69913"/>
                    <a:pt x="114181" y="78156"/>
                    <a:pt x="94947" y="97390"/>
                  </a:cubicBezTo>
                  <a:cubicBezTo>
                    <a:pt x="76019" y="116318"/>
                    <a:pt x="67471" y="137689"/>
                    <a:pt x="67471" y="163029"/>
                  </a:cubicBezTo>
                  <a:cubicBezTo>
                    <a:pt x="67471" y="188368"/>
                    <a:pt x="76019" y="209434"/>
                    <a:pt x="94947" y="228667"/>
                  </a:cubicBezTo>
                  <a:cubicBezTo>
                    <a:pt x="114181" y="247596"/>
                    <a:pt x="135247" y="256144"/>
                    <a:pt x="160586" y="256144"/>
                  </a:cubicBezTo>
                  <a:lnTo>
                    <a:pt x="463135" y="256144"/>
                  </a:lnTo>
                  <a:lnTo>
                    <a:pt x="463135" y="328194"/>
                  </a:lnTo>
                  <a:lnTo>
                    <a:pt x="160891" y="328194"/>
                  </a:lnTo>
                  <a:cubicBezTo>
                    <a:pt x="116623" y="328194"/>
                    <a:pt x="78156" y="311097"/>
                    <a:pt x="46405" y="279347"/>
                  </a:cubicBezTo>
                  <a:cubicBezTo>
                    <a:pt x="14654" y="247596"/>
                    <a:pt x="0" y="209434"/>
                    <a:pt x="0" y="165166"/>
                  </a:cubicBezTo>
                  <a:cubicBezTo>
                    <a:pt x="0" y="120898"/>
                    <a:pt x="14654" y="82735"/>
                    <a:pt x="46405" y="50985"/>
                  </a:cubicBezTo>
                  <a:cubicBezTo>
                    <a:pt x="78156" y="17097"/>
                    <a:pt x="116318" y="0"/>
                    <a:pt x="160586" y="0"/>
                  </a:cubicBezTo>
                  <a:close/>
                </a:path>
              </a:pathLst>
            </a:custGeom>
            <a:solidFill>
              <a:srgbClr val="283272"/>
            </a:solidFill>
            <a:ln w="30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93D186-F2D9-4E67-8539-1D3F39591D7C}"/>
                </a:ext>
              </a:extLst>
            </p:cNvPr>
            <p:cNvSpPr/>
            <p:nvPr/>
          </p:nvSpPr>
          <p:spPr>
            <a:xfrm>
              <a:off x="9687971" y="4656669"/>
              <a:ext cx="465577" cy="328194"/>
            </a:xfrm>
            <a:custGeom>
              <a:avLst/>
              <a:gdLst>
                <a:gd name="connsiteX0" fmla="*/ 361777 w 465577"/>
                <a:gd name="connsiteY0" fmla="*/ 132194 h 328194"/>
                <a:gd name="connsiteX1" fmla="*/ 69913 w 465577"/>
                <a:gd name="connsiteY1" fmla="*/ 131583 h 328194"/>
                <a:gd name="connsiteX2" fmla="*/ 69913 w 465577"/>
                <a:gd name="connsiteY2" fmla="*/ 72355 h 328194"/>
                <a:gd name="connsiteX3" fmla="*/ 364830 w 465577"/>
                <a:gd name="connsiteY3" fmla="*/ 71745 h 328194"/>
                <a:gd name="connsiteX4" fmla="*/ 393833 w 465577"/>
                <a:gd name="connsiteY4" fmla="*/ 100443 h 328194"/>
                <a:gd name="connsiteX5" fmla="*/ 393833 w 465577"/>
                <a:gd name="connsiteY5" fmla="*/ 100443 h 328194"/>
                <a:gd name="connsiteX6" fmla="*/ 393833 w 465577"/>
                <a:gd name="connsiteY6" fmla="*/ 100443 h 328194"/>
                <a:gd name="connsiteX7" fmla="*/ 361777 w 465577"/>
                <a:gd name="connsiteY7" fmla="*/ 132194 h 328194"/>
                <a:gd name="connsiteX8" fmla="*/ 465578 w 465577"/>
                <a:gd name="connsiteY8" fmla="*/ 328194 h 328194"/>
                <a:gd name="connsiteX9" fmla="*/ 372462 w 465577"/>
                <a:gd name="connsiteY9" fmla="*/ 199054 h 328194"/>
                <a:gd name="connsiteX10" fmla="*/ 435964 w 465577"/>
                <a:gd name="connsiteY10" fmla="*/ 169440 h 328194"/>
                <a:gd name="connsiteX11" fmla="*/ 465578 w 465577"/>
                <a:gd name="connsiteY11" fmla="*/ 99527 h 328194"/>
                <a:gd name="connsiteX12" fmla="*/ 435964 w 465577"/>
                <a:gd name="connsiteY12" fmla="*/ 29614 h 328194"/>
                <a:gd name="connsiteX13" fmla="*/ 366051 w 465577"/>
                <a:gd name="connsiteY13" fmla="*/ 0 h 328194"/>
                <a:gd name="connsiteX14" fmla="*/ 0 w 465577"/>
                <a:gd name="connsiteY14" fmla="*/ 0 h 328194"/>
                <a:gd name="connsiteX15" fmla="*/ 0 w 465577"/>
                <a:gd name="connsiteY15" fmla="*/ 327889 h 328194"/>
                <a:gd name="connsiteX16" fmla="*/ 69913 w 465577"/>
                <a:gd name="connsiteY16" fmla="*/ 327889 h 328194"/>
                <a:gd name="connsiteX17" fmla="*/ 69913 w 465577"/>
                <a:gd name="connsiteY17" fmla="*/ 198748 h 328194"/>
                <a:gd name="connsiteX18" fmla="*/ 285758 w 465577"/>
                <a:gd name="connsiteY18" fmla="*/ 198748 h 328194"/>
                <a:gd name="connsiteX19" fmla="*/ 378873 w 465577"/>
                <a:gd name="connsiteY19" fmla="*/ 327889 h 328194"/>
                <a:gd name="connsiteX20" fmla="*/ 465578 w 465577"/>
                <a:gd name="connsiteY20" fmla="*/ 327889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5577" h="328194">
                  <a:moveTo>
                    <a:pt x="361777" y="132194"/>
                  </a:moveTo>
                  <a:lnTo>
                    <a:pt x="69913" y="131583"/>
                  </a:lnTo>
                  <a:lnTo>
                    <a:pt x="69913" y="72355"/>
                  </a:lnTo>
                  <a:lnTo>
                    <a:pt x="364830" y="71745"/>
                  </a:lnTo>
                  <a:cubicBezTo>
                    <a:pt x="380705" y="71745"/>
                    <a:pt x="393528" y="84567"/>
                    <a:pt x="393833" y="100443"/>
                  </a:cubicBezTo>
                  <a:lnTo>
                    <a:pt x="393833" y="100443"/>
                  </a:lnTo>
                  <a:lnTo>
                    <a:pt x="393833" y="100443"/>
                  </a:lnTo>
                  <a:cubicBezTo>
                    <a:pt x="393528" y="117845"/>
                    <a:pt x="379179" y="132194"/>
                    <a:pt x="361777" y="132194"/>
                  </a:cubicBezTo>
                  <a:close/>
                  <a:moveTo>
                    <a:pt x="465578" y="328194"/>
                  </a:moveTo>
                  <a:lnTo>
                    <a:pt x="372462" y="199054"/>
                  </a:lnTo>
                  <a:cubicBezTo>
                    <a:pt x="397802" y="196916"/>
                    <a:pt x="418867" y="188368"/>
                    <a:pt x="435964" y="169440"/>
                  </a:cubicBezTo>
                  <a:cubicBezTo>
                    <a:pt x="454892" y="150206"/>
                    <a:pt x="465578" y="127003"/>
                    <a:pt x="465578" y="99527"/>
                  </a:cubicBezTo>
                  <a:cubicBezTo>
                    <a:pt x="465578" y="72050"/>
                    <a:pt x="454892" y="48847"/>
                    <a:pt x="435964" y="29614"/>
                  </a:cubicBezTo>
                  <a:cubicBezTo>
                    <a:pt x="417035" y="10380"/>
                    <a:pt x="393528" y="0"/>
                    <a:pt x="366051" y="0"/>
                  </a:cubicBezTo>
                  <a:lnTo>
                    <a:pt x="0" y="0"/>
                  </a:lnTo>
                  <a:lnTo>
                    <a:pt x="0" y="327889"/>
                  </a:lnTo>
                  <a:lnTo>
                    <a:pt x="69913" y="327889"/>
                  </a:lnTo>
                  <a:lnTo>
                    <a:pt x="69913" y="198748"/>
                  </a:lnTo>
                  <a:lnTo>
                    <a:pt x="285758" y="198748"/>
                  </a:lnTo>
                  <a:lnTo>
                    <a:pt x="378873" y="327889"/>
                  </a:lnTo>
                  <a:lnTo>
                    <a:pt x="465578" y="327889"/>
                  </a:lnTo>
                  <a:close/>
                </a:path>
              </a:pathLst>
            </a:custGeom>
            <a:solidFill>
              <a:srgbClr val="283272"/>
            </a:solidFill>
            <a:ln w="30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E70EB78-5C39-43C1-A374-F2F758E04831}"/>
                </a:ext>
              </a:extLst>
            </p:cNvPr>
            <p:cNvSpPr/>
            <p:nvPr/>
          </p:nvSpPr>
          <p:spPr>
            <a:xfrm>
              <a:off x="11448618" y="4656975"/>
              <a:ext cx="462524" cy="327888"/>
            </a:xfrm>
            <a:custGeom>
              <a:avLst/>
              <a:gdLst>
                <a:gd name="connsiteX0" fmla="*/ 191726 w 462524"/>
                <a:gd name="connsiteY0" fmla="*/ 327889 h 327888"/>
                <a:gd name="connsiteX1" fmla="*/ 0 w 462524"/>
                <a:gd name="connsiteY1" fmla="*/ 0 h 327888"/>
                <a:gd name="connsiteX2" fmla="*/ 82125 w 462524"/>
                <a:gd name="connsiteY2" fmla="*/ 0 h 327888"/>
                <a:gd name="connsiteX3" fmla="*/ 232026 w 462524"/>
                <a:gd name="connsiteY3" fmla="*/ 260113 h 327888"/>
                <a:gd name="connsiteX4" fmla="*/ 381621 w 462524"/>
                <a:gd name="connsiteY4" fmla="*/ 0 h 327888"/>
                <a:gd name="connsiteX5" fmla="*/ 462525 w 462524"/>
                <a:gd name="connsiteY5" fmla="*/ 0 h 327888"/>
                <a:gd name="connsiteX6" fmla="*/ 272020 w 462524"/>
                <a:gd name="connsiteY6" fmla="*/ 327889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524" h="327888">
                  <a:moveTo>
                    <a:pt x="191726" y="327889"/>
                  </a:moveTo>
                  <a:lnTo>
                    <a:pt x="0" y="0"/>
                  </a:lnTo>
                  <a:lnTo>
                    <a:pt x="82125" y="0"/>
                  </a:lnTo>
                  <a:lnTo>
                    <a:pt x="232026" y="260113"/>
                  </a:lnTo>
                  <a:lnTo>
                    <a:pt x="381621" y="0"/>
                  </a:lnTo>
                  <a:lnTo>
                    <a:pt x="462525" y="0"/>
                  </a:lnTo>
                  <a:lnTo>
                    <a:pt x="272020" y="327889"/>
                  </a:lnTo>
                </a:path>
              </a:pathLst>
            </a:custGeom>
            <a:solidFill>
              <a:srgbClr val="F5B21B"/>
            </a:solidFill>
            <a:ln w="30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7764AD2-D8F8-441C-9345-510104FD82D5}"/>
                </a:ext>
              </a:extLst>
            </p:cNvPr>
            <p:cNvSpPr/>
            <p:nvPr/>
          </p:nvSpPr>
          <p:spPr>
            <a:xfrm>
              <a:off x="11333826" y="4790389"/>
              <a:ext cx="137383" cy="63501"/>
            </a:xfrm>
            <a:custGeom>
              <a:avLst/>
              <a:gdLst>
                <a:gd name="connsiteX0" fmla="*/ 0 w 137383"/>
                <a:gd name="connsiteY0" fmla="*/ 0 h 63501"/>
                <a:gd name="connsiteX1" fmla="*/ 137384 w 137383"/>
                <a:gd name="connsiteY1" fmla="*/ 0 h 63501"/>
                <a:gd name="connsiteX2" fmla="*/ 137384 w 137383"/>
                <a:gd name="connsiteY2" fmla="*/ 63502 h 63501"/>
                <a:gd name="connsiteX3" fmla="*/ 0 w 137383"/>
                <a:gd name="connsiteY3" fmla="*/ 63502 h 63501"/>
              </a:gdLst>
              <a:ahLst/>
              <a:cxnLst>
                <a:cxn ang="0">
                  <a:pos x="connsiteX0" y="connsiteY0"/>
                </a:cxn>
                <a:cxn ang="0">
                  <a:pos x="connsiteX1" y="connsiteY1"/>
                </a:cxn>
                <a:cxn ang="0">
                  <a:pos x="connsiteX2" y="connsiteY2"/>
                </a:cxn>
                <a:cxn ang="0">
                  <a:pos x="connsiteX3" y="connsiteY3"/>
                </a:cxn>
              </a:cxnLst>
              <a:rect l="l" t="t" r="r" b="b"/>
              <a:pathLst>
                <a:path w="137383" h="63501">
                  <a:moveTo>
                    <a:pt x="0" y="0"/>
                  </a:moveTo>
                  <a:lnTo>
                    <a:pt x="137384" y="0"/>
                  </a:lnTo>
                  <a:lnTo>
                    <a:pt x="137384" y="63502"/>
                  </a:lnTo>
                  <a:lnTo>
                    <a:pt x="0" y="63502"/>
                  </a:lnTo>
                  <a:close/>
                </a:path>
              </a:pathLst>
            </a:custGeom>
            <a:solidFill>
              <a:srgbClr val="F5B21B"/>
            </a:solidFill>
            <a:ln w="3044" cap="flat">
              <a:noFill/>
              <a:prstDash val="solid"/>
              <a:miter/>
            </a:ln>
          </p:spPr>
          <p:txBody>
            <a:bodyPr rtlCol="0" anchor="ctr"/>
            <a:lstStyle/>
            <a:p>
              <a:endParaRPr lang="en-US"/>
            </a:p>
          </p:txBody>
        </p:sp>
      </p:gr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4"/>
          <a:srcRect/>
          <a:stretch/>
        </p:blipFill>
        <p:spPr>
          <a:xfrm>
            <a:off x="9331576" y="701242"/>
            <a:ext cx="2367183" cy="849757"/>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1CD57C-7B16-490B-8795-CDE99361E33D}"/>
              </a:ext>
            </a:extLst>
          </p:cNvPr>
          <p:cNvSpPr/>
          <p:nvPr/>
        </p:nvSpPr>
        <p:spPr>
          <a:xfrm>
            <a:off x="8075691" y="0"/>
            <a:ext cx="4116309" cy="151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7F024513-B1CA-4A9C-8D08-6B4F083DA0B8}"/>
              </a:ext>
            </a:extLst>
          </p:cNvPr>
          <p:cNvGraphicFramePr>
            <a:graphicFrameLocks/>
          </p:cNvGraphicFramePr>
          <p:nvPr>
            <p:extLst>
              <p:ext uri="{D42A27DB-BD31-4B8C-83A1-F6EECF244321}">
                <p14:modId xmlns:p14="http://schemas.microsoft.com/office/powerpoint/2010/main" val="2699435210"/>
              </p:ext>
            </p:extLst>
          </p:nvPr>
        </p:nvGraphicFramePr>
        <p:xfrm>
          <a:off x="575654" y="793786"/>
          <a:ext cx="10515600" cy="111252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GB" sz="1400" dirty="0"/>
                        <a:t>Multiplier</a:t>
                      </a:r>
                      <a:endParaRPr lang="en-US" sz="1400" dirty="0"/>
                    </a:p>
                  </a:txBody>
                  <a:tcPr/>
                </a:tc>
                <a:tc>
                  <a:txBody>
                    <a:bodyPr/>
                    <a:lstStyle/>
                    <a:p>
                      <a:r>
                        <a:rPr lang="en-GB" sz="1400" dirty="0"/>
                        <a:t>This module is used for multiplication for M-Type Instructions</a:t>
                      </a:r>
                      <a:endParaRPr lang="en-US" sz="1400" dirty="0"/>
                    </a:p>
                  </a:txBody>
                  <a:tcPr/>
                </a:tc>
                <a:extLst>
                  <a:ext uri="{0D108BD9-81ED-4DB2-BD59-A6C34878D82A}">
                    <a16:rowId xmlns:a16="http://schemas.microsoft.com/office/drawing/2014/main" val="3540076820"/>
                  </a:ext>
                </a:extLst>
              </a:tr>
              <a:tr h="370840">
                <a:tc>
                  <a:txBody>
                    <a:bodyPr/>
                    <a:lstStyle/>
                    <a:p>
                      <a:r>
                        <a:rPr lang="en-GB" sz="1400" dirty="0"/>
                        <a:t>ALU</a:t>
                      </a:r>
                      <a:endParaRPr lang="en-US" sz="1400" dirty="0"/>
                    </a:p>
                  </a:txBody>
                  <a:tcPr/>
                </a:tc>
                <a:tc>
                  <a:txBody>
                    <a:bodyPr/>
                    <a:lstStyle/>
                    <a:p>
                      <a:r>
                        <a:rPr lang="en-US" sz="1400" dirty="0"/>
                        <a:t>An arithmetic logic unit (ALU) is a digital circuit used to perform arithmetic and logic operations.</a:t>
                      </a:r>
                    </a:p>
                  </a:txBody>
                  <a:tcPr/>
                </a:tc>
                <a:extLst>
                  <a:ext uri="{0D108BD9-81ED-4DB2-BD59-A6C34878D82A}">
                    <a16:rowId xmlns:a16="http://schemas.microsoft.com/office/drawing/2014/main" val="3710835212"/>
                  </a:ext>
                </a:extLst>
              </a:tr>
            </a:tbl>
          </a:graphicData>
        </a:graphic>
      </p:graphicFrame>
      <p:sp>
        <p:nvSpPr>
          <p:cNvPr id="7" name="Title 1">
            <a:extLst>
              <a:ext uri="{FF2B5EF4-FFF2-40B4-BE49-F238E27FC236}">
                <a16:creationId xmlns:a16="http://schemas.microsoft.com/office/drawing/2014/main" id="{3597BC3C-7C5F-4D41-82BB-680423276C30}"/>
              </a:ext>
            </a:extLst>
          </p:cNvPr>
          <p:cNvSpPr txBox="1">
            <a:spLocks/>
          </p:cNvSpPr>
          <p:nvPr/>
        </p:nvSpPr>
        <p:spPr>
          <a:xfrm>
            <a:off x="492664" y="335634"/>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EXECUTE Modules Description</a:t>
            </a:r>
            <a:endParaRPr lang="en-US" sz="1800" dirty="0"/>
          </a:p>
        </p:txBody>
      </p:sp>
      <p:graphicFrame>
        <p:nvGraphicFramePr>
          <p:cNvPr id="8" name="Table 4">
            <a:extLst>
              <a:ext uri="{FF2B5EF4-FFF2-40B4-BE49-F238E27FC236}">
                <a16:creationId xmlns:a16="http://schemas.microsoft.com/office/drawing/2014/main" id="{42B26F45-01EA-45CD-948D-E000F9022021}"/>
              </a:ext>
            </a:extLst>
          </p:cNvPr>
          <p:cNvGraphicFramePr>
            <a:graphicFrameLocks/>
          </p:cNvGraphicFramePr>
          <p:nvPr>
            <p:extLst>
              <p:ext uri="{D42A27DB-BD31-4B8C-83A1-F6EECF244321}">
                <p14:modId xmlns:p14="http://schemas.microsoft.com/office/powerpoint/2010/main" val="3925338984"/>
              </p:ext>
            </p:extLst>
          </p:nvPr>
        </p:nvGraphicFramePr>
        <p:xfrm>
          <a:off x="575654" y="2346345"/>
          <a:ext cx="10515600" cy="377952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GB" sz="1400" dirty="0"/>
                        <a:t>Memory</a:t>
                      </a:r>
                      <a:endParaRPr lang="en-US" sz="1400" dirty="0"/>
                    </a:p>
                  </a:txBody>
                  <a:tcPr/>
                </a:tc>
                <a:tc>
                  <a:txBody>
                    <a:bodyPr/>
                    <a:lstStyle/>
                    <a:p>
                      <a:r>
                        <a:rPr lang="en-GB" sz="1400" dirty="0"/>
                        <a:t>This module is for accessing memory</a:t>
                      </a:r>
                      <a:endParaRPr lang="en-US" sz="1400" dirty="0"/>
                    </a:p>
                  </a:txBody>
                  <a:tcPr/>
                </a:tc>
                <a:extLst>
                  <a:ext uri="{0D108BD9-81ED-4DB2-BD59-A6C34878D82A}">
                    <a16:rowId xmlns:a16="http://schemas.microsoft.com/office/drawing/2014/main" val="3448905663"/>
                  </a:ext>
                </a:extLst>
              </a:tr>
              <a:tr h="370840">
                <a:tc>
                  <a:txBody>
                    <a:bodyPr/>
                    <a:lstStyle/>
                    <a:p>
                      <a:r>
                        <a:rPr lang="en-GB" sz="1400" dirty="0" err="1"/>
                        <a:t>HellaCache</a:t>
                      </a:r>
                      <a:endParaRPr lang="en-US" sz="1400" dirty="0"/>
                    </a:p>
                  </a:txBody>
                  <a:tcPr/>
                </a:tc>
                <a:tc>
                  <a:txBody>
                    <a:bodyPr/>
                    <a:lstStyle/>
                    <a:p>
                      <a:r>
                        <a:rPr lang="en-GB" sz="1400" dirty="0"/>
                        <a:t>This is Level-1 (L1) Data Cache of the Tile.</a:t>
                      </a:r>
                      <a:endParaRPr lang="en-US" sz="1400" dirty="0"/>
                    </a:p>
                  </a:txBody>
                  <a:tcPr/>
                </a:tc>
                <a:extLst>
                  <a:ext uri="{0D108BD9-81ED-4DB2-BD59-A6C34878D82A}">
                    <a16:rowId xmlns:a16="http://schemas.microsoft.com/office/drawing/2014/main" val="3169893010"/>
                  </a:ext>
                </a:extLst>
              </a:tr>
              <a:tr h="370840">
                <a:tc>
                  <a:txBody>
                    <a:bodyPr/>
                    <a:lstStyle/>
                    <a:p>
                      <a:r>
                        <a:rPr lang="en-GB" sz="1400" dirty="0" err="1"/>
                        <a:t>HellaCache</a:t>
                      </a:r>
                      <a:r>
                        <a:rPr lang="en-GB" sz="1400" dirty="0"/>
                        <a:t> Arbiter</a:t>
                      </a:r>
                      <a:endParaRPr lang="en-US" sz="1400" dirty="0"/>
                    </a:p>
                  </a:txBody>
                  <a:tcPr/>
                </a:tc>
                <a:tc>
                  <a:txBody>
                    <a:bodyPr/>
                    <a:lstStyle/>
                    <a:p>
                      <a:r>
                        <a:rPr lang="en-GB" sz="1400" dirty="0"/>
                        <a:t>This module is for accessing L1 </a:t>
                      </a:r>
                      <a:r>
                        <a:rPr lang="en-GB" sz="1400" dirty="0" err="1"/>
                        <a:t>Dcache</a:t>
                      </a:r>
                      <a:r>
                        <a:rPr lang="en-GB" sz="1400" dirty="0"/>
                        <a:t> (</a:t>
                      </a:r>
                      <a:r>
                        <a:rPr lang="en-GB" sz="1400" dirty="0" err="1"/>
                        <a:t>HellaCache</a:t>
                      </a:r>
                      <a:r>
                        <a:rPr lang="en-GB" sz="1400" dirty="0"/>
                        <a:t>), by means of requests generated from other modules for read and write operations.</a:t>
                      </a:r>
                      <a:endParaRPr lang="en-US" sz="1400" dirty="0"/>
                    </a:p>
                  </a:txBody>
                  <a:tcPr/>
                </a:tc>
                <a:extLst>
                  <a:ext uri="{0D108BD9-81ED-4DB2-BD59-A6C34878D82A}">
                    <a16:rowId xmlns:a16="http://schemas.microsoft.com/office/drawing/2014/main" val="3619359248"/>
                  </a:ext>
                </a:extLst>
              </a:tr>
              <a:tr h="370840">
                <a:tc>
                  <a:txBody>
                    <a:bodyPr/>
                    <a:lstStyle/>
                    <a:p>
                      <a:r>
                        <a:rPr lang="en-US" sz="1400" kern="1200" dirty="0">
                          <a:solidFill>
                            <a:schemeClr val="dk1"/>
                          </a:solidFill>
                          <a:effectLst/>
                          <a:latin typeface="+mn-lt"/>
                          <a:ea typeface="+mn-ea"/>
                          <a:cs typeface="+mn-cs"/>
                        </a:rPr>
                        <a:t>PMP</a:t>
                      </a:r>
                      <a:endParaRPr lang="en-US" sz="1100" dirty="0"/>
                    </a:p>
                  </a:txBody>
                  <a:tcPr/>
                </a:tc>
                <a:tc>
                  <a:txBody>
                    <a:bodyPr/>
                    <a:lstStyle/>
                    <a:p>
                      <a:r>
                        <a:rPr lang="en-US" sz="1400" kern="1200" dirty="0">
                          <a:solidFill>
                            <a:schemeClr val="dk1"/>
                          </a:solidFill>
                          <a:effectLst/>
                          <a:latin typeface="+mn-lt"/>
                          <a:ea typeface="+mn-ea"/>
                          <a:cs typeface="+mn-cs"/>
                        </a:rPr>
                        <a:t>physical memory protection is used to enforce access restrictions on less privileged modes. With un-trusted </a:t>
                      </a:r>
                    </a:p>
                    <a:p>
                      <a:r>
                        <a:rPr lang="en-US" sz="1400" kern="1200" dirty="0">
                          <a:solidFill>
                            <a:schemeClr val="dk1"/>
                          </a:solidFill>
                          <a:effectLst/>
                          <a:latin typeface="+mn-lt"/>
                          <a:ea typeface="+mn-ea"/>
                          <a:cs typeface="+mn-cs"/>
                        </a:rPr>
                        <a:t>user mode software, RISC-V can restrict which levels of memory that software has access to.</a:t>
                      </a:r>
                    </a:p>
                  </a:txBody>
                  <a:tcPr/>
                </a:tc>
                <a:extLst>
                  <a:ext uri="{0D108BD9-81ED-4DB2-BD59-A6C34878D82A}">
                    <a16:rowId xmlns:a16="http://schemas.microsoft.com/office/drawing/2014/main" val="2323857447"/>
                  </a:ext>
                </a:extLst>
              </a:tr>
              <a:tr h="370840">
                <a:tc>
                  <a:txBody>
                    <a:bodyPr/>
                    <a:lstStyle/>
                    <a:p>
                      <a:r>
                        <a:rPr lang="en-GB" sz="1400" dirty="0"/>
                        <a:t>AMO-ALU</a:t>
                      </a:r>
                      <a:endParaRPr lang="en-US" sz="1400" dirty="0"/>
                    </a:p>
                  </a:txBody>
                  <a:tcPr/>
                </a:tc>
                <a:tc>
                  <a:txBody>
                    <a:bodyPr/>
                    <a:lstStyle/>
                    <a:p>
                      <a:r>
                        <a:rPr lang="en-GB" sz="1400" kern="1200" dirty="0">
                          <a:solidFill>
                            <a:schemeClr val="dk1"/>
                          </a:solidFill>
                          <a:effectLst/>
                          <a:latin typeface="+mn-lt"/>
                          <a:ea typeface="+mn-ea"/>
                          <a:cs typeface="+mn-cs"/>
                        </a:rPr>
                        <a:t>This Module performs Atomic Operation of A-Extension.</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3539421274"/>
                  </a:ext>
                </a:extLst>
              </a:tr>
              <a:tr h="370840">
                <a:tc>
                  <a:txBody>
                    <a:bodyPr/>
                    <a:lstStyle/>
                    <a:p>
                      <a:r>
                        <a:rPr lang="en-GB" sz="1400" dirty="0" err="1"/>
                        <a:t>Dcache</a:t>
                      </a:r>
                      <a:endParaRPr lang="en-US" sz="1400" dirty="0"/>
                    </a:p>
                  </a:txBody>
                  <a:tcPr/>
                </a:tc>
                <a:tc>
                  <a:txBody>
                    <a:bodyPr/>
                    <a:lstStyle/>
                    <a:p>
                      <a:r>
                        <a:rPr lang="en-GB" sz="1400" kern="1200" dirty="0">
                          <a:solidFill>
                            <a:schemeClr val="dk1"/>
                          </a:solidFill>
                          <a:effectLst/>
                          <a:latin typeface="+mn-lt"/>
                          <a:ea typeface="+mn-ea"/>
                          <a:cs typeface="+mn-cs"/>
                        </a:rPr>
                        <a:t>This Module is used to hold the data for temporary period of time.</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4121254401"/>
                  </a:ext>
                </a:extLst>
              </a:tr>
              <a:tr h="370840">
                <a:tc>
                  <a:txBody>
                    <a:bodyPr/>
                    <a:lstStyle/>
                    <a:p>
                      <a:r>
                        <a:rPr lang="en-GB" sz="1400" dirty="0"/>
                        <a:t>Scratchpad</a:t>
                      </a:r>
                      <a:endParaRPr lang="en-US" sz="1400" dirty="0"/>
                    </a:p>
                  </a:txBody>
                  <a:tcPr/>
                </a:tc>
                <a:tc>
                  <a:txBody>
                    <a:bodyPr/>
                    <a:lstStyle/>
                    <a:p>
                      <a:r>
                        <a:rPr lang="en-US" sz="1400" kern="1200" dirty="0">
                          <a:solidFill>
                            <a:schemeClr val="dk1"/>
                          </a:solidFill>
                          <a:effectLst/>
                          <a:latin typeface="+mn-lt"/>
                          <a:ea typeface="+mn-ea"/>
                          <a:cs typeface="+mn-cs"/>
                        </a:rPr>
                        <a:t>(SPRAM) is a high-speed internal memory directly connected to the CPU core and used for temporary storage to hold very small items of data for rapid retrieval.</a:t>
                      </a:r>
                    </a:p>
                  </a:txBody>
                  <a:tcPr/>
                </a:tc>
                <a:extLst>
                  <a:ext uri="{0D108BD9-81ED-4DB2-BD59-A6C34878D82A}">
                    <a16:rowId xmlns:a16="http://schemas.microsoft.com/office/drawing/2014/main" val="2169827342"/>
                  </a:ext>
                </a:extLst>
              </a:tr>
              <a:tr h="370840">
                <a:tc>
                  <a:txBody>
                    <a:bodyPr/>
                    <a:lstStyle/>
                    <a:p>
                      <a:r>
                        <a:rPr lang="en-GB" sz="1400" dirty="0"/>
                        <a:t>WB</a:t>
                      </a:r>
                      <a:endParaRPr lang="en-US" sz="1400" dirty="0"/>
                    </a:p>
                  </a:txBody>
                  <a:tcPr/>
                </a:tc>
                <a:tc>
                  <a:txBody>
                    <a:bodyPr/>
                    <a:lstStyle/>
                    <a:p>
                      <a:r>
                        <a:rPr lang="en-GB" sz="1400" dirty="0"/>
                        <a:t>This module performs the Write back function in the core</a:t>
                      </a:r>
                      <a:endParaRPr lang="en-US" sz="1400" dirty="0"/>
                    </a:p>
                  </a:txBody>
                  <a:tcPr/>
                </a:tc>
                <a:extLst>
                  <a:ext uri="{0D108BD9-81ED-4DB2-BD59-A6C34878D82A}">
                    <a16:rowId xmlns:a16="http://schemas.microsoft.com/office/drawing/2014/main" val="3132184171"/>
                  </a:ext>
                </a:extLst>
              </a:tr>
            </a:tbl>
          </a:graphicData>
        </a:graphic>
      </p:graphicFrame>
      <p:sp>
        <p:nvSpPr>
          <p:cNvPr id="9" name="Title 1">
            <a:extLst>
              <a:ext uri="{FF2B5EF4-FFF2-40B4-BE49-F238E27FC236}">
                <a16:creationId xmlns:a16="http://schemas.microsoft.com/office/drawing/2014/main" id="{E8DB8F01-8074-4478-BE7E-1C6C3A1EF73A}"/>
              </a:ext>
            </a:extLst>
          </p:cNvPr>
          <p:cNvSpPr txBox="1">
            <a:spLocks/>
          </p:cNvSpPr>
          <p:nvPr/>
        </p:nvSpPr>
        <p:spPr>
          <a:xfrm>
            <a:off x="492664" y="1888193"/>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MEMORY/ WRITE-BACK Modules Description</a:t>
            </a:r>
            <a:endParaRPr lang="en-US" sz="1800" dirty="0"/>
          </a:p>
        </p:txBody>
      </p:sp>
      <p:pic>
        <p:nvPicPr>
          <p:cNvPr id="12" name="Picture 11">
            <a:extLst>
              <a:ext uri="{FF2B5EF4-FFF2-40B4-BE49-F238E27FC236}">
                <a16:creationId xmlns:a16="http://schemas.microsoft.com/office/drawing/2014/main" id="{9D0C052F-05B6-4F7A-B279-5570ADF1C759}"/>
              </a:ext>
            </a:extLst>
          </p:cNvPr>
          <p:cNvPicPr>
            <a:picLocks noChangeAspect="1"/>
          </p:cNvPicPr>
          <p:nvPr/>
        </p:nvPicPr>
        <p:blipFill>
          <a:blip r:embed="rId2"/>
          <a:srcRect/>
          <a:stretch/>
        </p:blipFill>
        <p:spPr>
          <a:xfrm>
            <a:off x="10440154" y="5671226"/>
            <a:ext cx="1975007" cy="708976"/>
          </a:xfrm>
          <a:prstGeom prst="rect">
            <a:avLst/>
          </a:prstGeom>
        </p:spPr>
      </p:pic>
    </p:spTree>
    <p:extLst>
      <p:ext uri="{BB962C8B-B14F-4D97-AF65-F5344CB8AC3E}">
        <p14:creationId xmlns:p14="http://schemas.microsoft.com/office/powerpoint/2010/main" val="391829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552413"/>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838200" y="1236259"/>
            <a:ext cx="10515600" cy="3912566"/>
          </a:xfrm>
        </p:spPr>
        <p:txBody>
          <a:bodyPr>
            <a:normAutofit fontScale="92500" lnSpcReduction="20000"/>
          </a:bodyPr>
          <a:lstStyle/>
          <a:p>
            <a:pPr algn="just"/>
            <a:r>
              <a:rPr lang="en-US" sz="2000"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sz="2000" baseline="30000" dirty="0"/>
              <a:t>1</a:t>
            </a:r>
            <a:r>
              <a:rPr lang="en-US" sz="2000" dirty="0"/>
              <a:t>. </a:t>
            </a:r>
          </a:p>
          <a:p>
            <a:pPr marL="0" indent="0" algn="just">
              <a:buNone/>
            </a:pPr>
            <a:endParaRPr lang="en-US" sz="2000" dirty="0"/>
          </a:p>
          <a:p>
            <a:pPr algn="just"/>
            <a:r>
              <a:rPr lang="en-US" sz="2000" dirty="0"/>
              <a:t>The code of Rocket-chip is extensive and complex because it contains 328 source files of Scala in 23 directories, and 33,427 total lines of Scala code.</a:t>
            </a:r>
          </a:p>
          <a:p>
            <a:pPr algn="just"/>
            <a:endParaRPr lang="en-US" sz="2000" dirty="0"/>
          </a:p>
          <a:p>
            <a:pPr algn="just"/>
            <a:r>
              <a:rPr lang="en-US" sz="2000" dirty="0"/>
              <a:t>Another issue faced was that Rocket-chip contains several meaningless variable names and non-elaborated comments which further leads to uncertainty in methods, increases the complexity to decode it and makes it tough to understand the hardware inputs/outputs.</a:t>
            </a:r>
          </a:p>
          <a:p>
            <a:pPr algn="just"/>
            <a:endParaRPr lang="en-US" sz="2000" dirty="0"/>
          </a:p>
          <a:p>
            <a:pPr algn="just"/>
            <a:r>
              <a:rPr lang="en-US" sz="2000" dirty="0"/>
              <a:t>Lack of understandability and comprehension concludes to difficulty in modifying Rocket-core or its component as for customized requirements. </a:t>
            </a:r>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
        <p:nvSpPr>
          <p:cNvPr id="5" name="TextBox 4">
            <a:extLst>
              <a:ext uri="{FF2B5EF4-FFF2-40B4-BE49-F238E27FC236}">
                <a16:creationId xmlns:a16="http://schemas.microsoft.com/office/drawing/2014/main" id="{C907201D-1FC1-49A0-AD8F-F2836A283C3E}"/>
              </a:ext>
            </a:extLst>
          </p:cNvPr>
          <p:cNvSpPr txBox="1"/>
          <p:nvPr/>
        </p:nvSpPr>
        <p:spPr>
          <a:xfrm>
            <a:off x="560717" y="5402198"/>
            <a:ext cx="6944140" cy="646331"/>
          </a:xfrm>
          <a:prstGeom prst="rect">
            <a:avLst/>
          </a:prstGeom>
          <a:noFill/>
        </p:spPr>
        <p:txBody>
          <a:bodyPr wrap="square" rtlCol="0">
            <a:spAutoFit/>
          </a:bodyPr>
          <a:lstStyle/>
          <a:p>
            <a:pPr algn="just"/>
            <a:r>
              <a:rPr lang="en-US" baseline="30000" dirty="0"/>
              <a:t>1</a:t>
            </a:r>
            <a:r>
              <a:rPr lang="en-US"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Durrum</a:t>
            </a:r>
            <a:r>
              <a:rPr lang="en-US" sz="1400" b="0" i="0" dirty="0">
                <a:solidFill>
                  <a:srgbClr val="222222"/>
                </a:solidFill>
                <a:effectLst/>
                <a:latin typeface="Arial" panose="020B0604020202020204" pitchFamily="34" charset="0"/>
              </a:rPr>
              <a:t>, J., Bryant, A. and Porter, J., 2019. </a:t>
            </a:r>
            <a:r>
              <a:rPr lang="en-US" sz="1400" b="0" i="1" dirty="0">
                <a:solidFill>
                  <a:srgbClr val="222222"/>
                </a:solidFill>
                <a:effectLst/>
                <a:latin typeface="Arial" panose="020B0604020202020204" pitchFamily="34" charset="0"/>
              </a:rPr>
              <a:t>Reverse Engineering RISC-V Generator-Based Designs for Trust and Assurance</a:t>
            </a:r>
            <a:r>
              <a:rPr lang="en-US" sz="1400" b="0" i="0" dirty="0">
                <a:solidFill>
                  <a:srgbClr val="222222"/>
                </a:solidFill>
                <a:effectLst/>
                <a:latin typeface="Arial" panose="020B0604020202020204" pitchFamily="34" charset="0"/>
              </a:rPr>
              <a:t>. AFRL/RYDT WPAFB United States</a:t>
            </a:r>
            <a:r>
              <a:rPr lang="en-US" b="0" i="0" dirty="0">
                <a:solidFill>
                  <a:srgbClr val="222222"/>
                </a:solidFill>
                <a:effectLst/>
                <a:latin typeface="Arial" panose="020B0604020202020204" pitchFamily="34" charset="0"/>
              </a:rPr>
              <a:t>.</a:t>
            </a:r>
            <a:endParaRPr lang="en-US" baseline="30000" dirty="0"/>
          </a:p>
        </p:txBody>
      </p:sp>
    </p:spTree>
    <p:extLst>
      <p:ext uri="{BB962C8B-B14F-4D97-AF65-F5344CB8AC3E}">
        <p14:creationId xmlns:p14="http://schemas.microsoft.com/office/powerpoint/2010/main" val="1281276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601F29-95DE-411F-848E-ED19BE67FA36}"/>
              </a:ext>
            </a:extLst>
          </p:cNvPr>
          <p:cNvPicPr>
            <a:picLocks noChangeAspect="1"/>
          </p:cNvPicPr>
          <p:nvPr/>
        </p:nvPicPr>
        <p:blipFill>
          <a:blip r:embed="rId2"/>
          <a:stretch>
            <a:fillRect/>
          </a:stretch>
        </p:blipFill>
        <p:spPr>
          <a:xfrm>
            <a:off x="12166" y="0"/>
            <a:ext cx="7893584" cy="6176963"/>
          </a:xfrm>
          <a:prstGeom prst="rect">
            <a:avLst/>
          </a:prstGeom>
        </p:spPr>
      </p:pic>
      <p:pic>
        <p:nvPicPr>
          <p:cNvPr id="11" name="Picture 10">
            <a:extLst>
              <a:ext uri="{FF2B5EF4-FFF2-40B4-BE49-F238E27FC236}">
                <a16:creationId xmlns:a16="http://schemas.microsoft.com/office/drawing/2014/main" id="{253280C7-C58C-4ED0-83FB-0AF1BED526E1}"/>
              </a:ext>
            </a:extLst>
          </p:cNvPr>
          <p:cNvPicPr>
            <a:picLocks noChangeAspect="1"/>
          </p:cNvPicPr>
          <p:nvPr/>
        </p:nvPicPr>
        <p:blipFill>
          <a:blip r:embed="rId3"/>
          <a:stretch>
            <a:fillRect/>
          </a:stretch>
        </p:blipFill>
        <p:spPr>
          <a:xfrm>
            <a:off x="8711406" y="1994974"/>
            <a:ext cx="3091656" cy="4053400"/>
          </a:xfrm>
          <a:prstGeom prst="rect">
            <a:avLst/>
          </a:prstGeom>
        </p:spPr>
      </p:pic>
      <p:cxnSp>
        <p:nvCxnSpPr>
          <p:cNvPr id="14" name="Straight Connector 13">
            <a:extLst>
              <a:ext uri="{FF2B5EF4-FFF2-40B4-BE49-F238E27FC236}">
                <a16:creationId xmlns:a16="http://schemas.microsoft.com/office/drawing/2014/main" id="{897A6420-9C0E-4701-BDB9-53E33C3AA93C}"/>
              </a:ext>
            </a:extLst>
          </p:cNvPr>
          <p:cNvCxnSpPr>
            <a:cxnSpLocks/>
          </p:cNvCxnSpPr>
          <p:nvPr/>
        </p:nvCxnSpPr>
        <p:spPr>
          <a:xfrm flipH="1">
            <a:off x="7824787" y="1994974"/>
            <a:ext cx="1643327" cy="0"/>
          </a:xfrm>
          <a:prstGeom prst="line">
            <a:avLst/>
          </a:prstGeom>
          <a:ln w="9525">
            <a:solidFill>
              <a:srgbClr val="6D6D6D"/>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78B6306-97C5-4469-BC4A-22D45D4BFD43}"/>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AFEA0EF-D2B6-463C-8E04-46DB040435EC}"/>
              </a:ext>
            </a:extLst>
          </p:cNvPr>
          <p:cNvPicPr>
            <a:picLocks noChangeAspect="1"/>
          </p:cNvPicPr>
          <p:nvPr/>
        </p:nvPicPr>
        <p:blipFill>
          <a:blip r:embed="rId4"/>
          <a:srcRect/>
          <a:stretch/>
        </p:blipFill>
        <p:spPr>
          <a:xfrm>
            <a:off x="10440154" y="5671226"/>
            <a:ext cx="1975007" cy="708976"/>
          </a:xfrm>
          <a:prstGeom prst="rect">
            <a:avLst/>
          </a:prstGeom>
        </p:spPr>
      </p:pic>
      <p:sp>
        <p:nvSpPr>
          <p:cNvPr id="19" name="Title 1">
            <a:extLst>
              <a:ext uri="{FF2B5EF4-FFF2-40B4-BE49-F238E27FC236}">
                <a16:creationId xmlns:a16="http://schemas.microsoft.com/office/drawing/2014/main" id="{D3F17C54-180E-4724-A0A2-23CE9DE6F561}"/>
              </a:ext>
            </a:extLst>
          </p:cNvPr>
          <p:cNvSpPr txBox="1">
            <a:spLocks/>
          </p:cNvSpPr>
          <p:nvPr/>
        </p:nvSpPr>
        <p:spPr>
          <a:xfrm>
            <a:off x="5545533" y="-243191"/>
            <a:ext cx="3229247" cy="5849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800" u="sng" dirty="0"/>
          </a:p>
          <a:p>
            <a:r>
              <a:rPr lang="en-US" sz="1800" u="sng" dirty="0"/>
              <a:t>Code Hierarchy</a:t>
            </a:r>
          </a:p>
        </p:txBody>
      </p:sp>
      <p:sp>
        <p:nvSpPr>
          <p:cNvPr id="20" name="Title 1">
            <a:extLst>
              <a:ext uri="{FF2B5EF4-FFF2-40B4-BE49-F238E27FC236}">
                <a16:creationId xmlns:a16="http://schemas.microsoft.com/office/drawing/2014/main" id="{00AF7EF3-C487-48F4-ABED-5CD20B42EAF6}"/>
              </a:ext>
            </a:extLst>
          </p:cNvPr>
          <p:cNvSpPr txBox="1">
            <a:spLocks/>
          </p:cNvSpPr>
          <p:nvPr/>
        </p:nvSpPr>
        <p:spPr>
          <a:xfrm>
            <a:off x="1268429" y="5577047"/>
            <a:ext cx="2690529" cy="58490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800" dirty="0"/>
          </a:p>
          <a:p>
            <a:r>
              <a:rPr lang="en-US" sz="1800" dirty="0"/>
              <a:t>Branch Target Buffer (BTB)</a:t>
            </a:r>
          </a:p>
        </p:txBody>
      </p:sp>
      <p:sp>
        <p:nvSpPr>
          <p:cNvPr id="21" name="Title 1">
            <a:extLst>
              <a:ext uri="{FF2B5EF4-FFF2-40B4-BE49-F238E27FC236}">
                <a16:creationId xmlns:a16="http://schemas.microsoft.com/office/drawing/2014/main" id="{A92AF8D1-1B8F-474F-B27A-8BBD77AD36F0}"/>
              </a:ext>
            </a:extLst>
          </p:cNvPr>
          <p:cNvSpPr txBox="1">
            <a:spLocks/>
          </p:cNvSpPr>
          <p:nvPr/>
        </p:nvSpPr>
        <p:spPr>
          <a:xfrm>
            <a:off x="9933029" y="2242280"/>
            <a:ext cx="1202733"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500" dirty="0"/>
              <a:t>Instruction</a:t>
            </a:r>
            <a:r>
              <a:rPr lang="en-GB" sz="1800" dirty="0"/>
              <a:t> </a:t>
            </a:r>
            <a:r>
              <a:rPr lang="en-GB" sz="1500" dirty="0"/>
              <a:t>Buffer</a:t>
            </a:r>
            <a:endParaRPr lang="en-US" sz="1500" dirty="0"/>
          </a:p>
        </p:txBody>
      </p:sp>
    </p:spTree>
    <p:extLst>
      <p:ext uri="{BB962C8B-B14F-4D97-AF65-F5344CB8AC3E}">
        <p14:creationId xmlns:p14="http://schemas.microsoft.com/office/powerpoint/2010/main" val="32081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031EE-2EB6-41AD-9448-195DC331F72F}"/>
              </a:ext>
            </a:extLst>
          </p:cNvPr>
          <p:cNvPicPr>
            <a:picLocks noChangeAspect="1"/>
          </p:cNvPicPr>
          <p:nvPr/>
        </p:nvPicPr>
        <p:blipFill rotWithShape="1">
          <a:blip r:embed="rId2"/>
          <a:srcRect l="3228" t="23679" r="55047" b="1504"/>
          <a:stretch/>
        </p:blipFill>
        <p:spPr>
          <a:xfrm>
            <a:off x="5878948" y="1463275"/>
            <a:ext cx="1448930" cy="3406197"/>
          </a:xfrm>
          <a:prstGeom prst="rect">
            <a:avLst/>
          </a:prstGeom>
        </p:spPr>
      </p:pic>
      <p:pic>
        <p:nvPicPr>
          <p:cNvPr id="8" name="Picture 7">
            <a:extLst>
              <a:ext uri="{FF2B5EF4-FFF2-40B4-BE49-F238E27FC236}">
                <a16:creationId xmlns:a16="http://schemas.microsoft.com/office/drawing/2014/main" id="{C179C7D4-9F19-48FE-9242-06D916238922}"/>
              </a:ext>
            </a:extLst>
          </p:cNvPr>
          <p:cNvPicPr>
            <a:picLocks noChangeAspect="1"/>
          </p:cNvPicPr>
          <p:nvPr/>
        </p:nvPicPr>
        <p:blipFill rotWithShape="1">
          <a:blip r:embed="rId3"/>
          <a:srcRect l="71972" t="22445" r="11685" b="59648"/>
          <a:stretch/>
        </p:blipFill>
        <p:spPr>
          <a:xfrm>
            <a:off x="2541837" y="2268986"/>
            <a:ext cx="1599617" cy="1371601"/>
          </a:xfrm>
          <a:prstGeom prst="rect">
            <a:avLst/>
          </a:prstGeom>
        </p:spPr>
      </p:pic>
      <p:cxnSp>
        <p:nvCxnSpPr>
          <p:cNvPr id="12" name="Straight Connector 11">
            <a:extLst>
              <a:ext uri="{FF2B5EF4-FFF2-40B4-BE49-F238E27FC236}">
                <a16:creationId xmlns:a16="http://schemas.microsoft.com/office/drawing/2014/main" id="{9CD69AC9-BF9E-480B-953A-E8692D35B56C}"/>
              </a:ext>
            </a:extLst>
          </p:cNvPr>
          <p:cNvCxnSpPr>
            <a:cxnSpLocks/>
          </p:cNvCxnSpPr>
          <p:nvPr/>
        </p:nvCxnSpPr>
        <p:spPr>
          <a:xfrm flipH="1">
            <a:off x="4119332" y="3173748"/>
            <a:ext cx="1615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7575B23-F297-4641-AC85-2A3BC4F1580E}"/>
              </a:ext>
            </a:extLst>
          </p:cNvPr>
          <p:cNvSpPr/>
          <p:nvPr/>
        </p:nvSpPr>
        <p:spPr>
          <a:xfrm>
            <a:off x="5734665" y="3124686"/>
            <a:ext cx="144283" cy="9812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0DAF45-B61B-4EEC-98FF-4DC0F8C5DD80}"/>
              </a:ext>
            </a:extLst>
          </p:cNvPr>
          <p:cNvSpPr txBox="1"/>
          <p:nvPr/>
        </p:nvSpPr>
        <p:spPr>
          <a:xfrm>
            <a:off x="7980297" y="1483525"/>
            <a:ext cx="1209369" cy="276999"/>
          </a:xfrm>
          <a:prstGeom prst="rect">
            <a:avLst/>
          </a:prstGeom>
          <a:noFill/>
        </p:spPr>
        <p:txBody>
          <a:bodyPr wrap="square" rtlCol="0">
            <a:spAutoFit/>
          </a:bodyPr>
          <a:lstStyle/>
          <a:p>
            <a:r>
              <a:rPr lang="en-GB" sz="1200" dirty="0"/>
              <a:t>Class name </a:t>
            </a:r>
            <a:r>
              <a:rPr lang="en-GB" sz="1200" dirty="0" err="1"/>
              <a:t>IBuf</a:t>
            </a:r>
            <a:endParaRPr lang="en-US" sz="1200" dirty="0"/>
          </a:p>
        </p:txBody>
      </p:sp>
      <p:cxnSp>
        <p:nvCxnSpPr>
          <p:cNvPr id="19" name="Straight Arrow Connector 18">
            <a:extLst>
              <a:ext uri="{FF2B5EF4-FFF2-40B4-BE49-F238E27FC236}">
                <a16:creationId xmlns:a16="http://schemas.microsoft.com/office/drawing/2014/main" id="{F6C90613-16E1-4875-9348-DA2EA3989748}"/>
              </a:ext>
            </a:extLst>
          </p:cNvPr>
          <p:cNvCxnSpPr>
            <a:cxnSpLocks/>
          </p:cNvCxnSpPr>
          <p:nvPr/>
        </p:nvCxnSpPr>
        <p:spPr>
          <a:xfrm>
            <a:off x="6750273" y="1589462"/>
            <a:ext cx="1265475" cy="5573"/>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63E5841-CFC8-4F97-9658-8491C489EFE0}"/>
              </a:ext>
            </a:extLst>
          </p:cNvPr>
          <p:cNvSpPr/>
          <p:nvPr/>
        </p:nvSpPr>
        <p:spPr>
          <a:xfrm>
            <a:off x="8015748" y="1497267"/>
            <a:ext cx="1138468" cy="22738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5B99BBC-F384-4298-B314-699E14F7D39F}"/>
              </a:ext>
            </a:extLst>
          </p:cNvPr>
          <p:cNvCxnSpPr>
            <a:cxnSpLocks/>
          </p:cNvCxnSpPr>
          <p:nvPr/>
        </p:nvCxnSpPr>
        <p:spPr>
          <a:xfrm flipH="1" flipV="1">
            <a:off x="2626775" y="1806254"/>
            <a:ext cx="387727" cy="61499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D361F7-C5A6-4DD9-B9D4-3C166947356E}"/>
              </a:ext>
            </a:extLst>
          </p:cNvPr>
          <p:cNvSpPr txBox="1"/>
          <p:nvPr/>
        </p:nvSpPr>
        <p:spPr>
          <a:xfrm>
            <a:off x="1728482" y="1558560"/>
            <a:ext cx="1599617" cy="276999"/>
          </a:xfrm>
          <a:prstGeom prst="rect">
            <a:avLst/>
          </a:prstGeom>
          <a:noFill/>
        </p:spPr>
        <p:txBody>
          <a:bodyPr wrap="square" rtlCol="0">
            <a:spAutoFit/>
          </a:bodyPr>
          <a:lstStyle/>
          <a:p>
            <a:r>
              <a:rPr lang="en-GB" sz="1200" dirty="0"/>
              <a:t>Class name </a:t>
            </a:r>
            <a:r>
              <a:rPr lang="en-GB" sz="1200" dirty="0" err="1"/>
              <a:t>BTBResp</a:t>
            </a:r>
            <a:endParaRPr lang="en-US" sz="1200" dirty="0"/>
          </a:p>
        </p:txBody>
      </p:sp>
      <p:sp>
        <p:nvSpPr>
          <p:cNvPr id="27" name="Rectangle 26">
            <a:extLst>
              <a:ext uri="{FF2B5EF4-FFF2-40B4-BE49-F238E27FC236}">
                <a16:creationId xmlns:a16="http://schemas.microsoft.com/office/drawing/2014/main" id="{E28AB6F3-8F27-4656-8D9B-630787C169E3}"/>
              </a:ext>
            </a:extLst>
          </p:cNvPr>
          <p:cNvSpPr/>
          <p:nvPr/>
        </p:nvSpPr>
        <p:spPr>
          <a:xfrm>
            <a:off x="1799383" y="1583368"/>
            <a:ext cx="1415430" cy="22738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A763BBD-49CD-41D9-830F-C8272A27B76E}"/>
              </a:ext>
            </a:extLst>
          </p:cNvPr>
          <p:cNvCxnSpPr>
            <a:cxnSpLocks/>
            <a:endCxn id="32" idx="0"/>
          </p:cNvCxnSpPr>
          <p:nvPr/>
        </p:nvCxnSpPr>
        <p:spPr>
          <a:xfrm flipH="1">
            <a:off x="4638617" y="3611673"/>
            <a:ext cx="1343388" cy="4916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68E7CC-F2FF-4061-9738-FC85A3BA2536}"/>
              </a:ext>
            </a:extLst>
          </p:cNvPr>
          <p:cNvSpPr txBox="1"/>
          <p:nvPr/>
        </p:nvSpPr>
        <p:spPr>
          <a:xfrm>
            <a:off x="3609365" y="4078511"/>
            <a:ext cx="2018191" cy="276999"/>
          </a:xfrm>
          <a:prstGeom prst="rect">
            <a:avLst/>
          </a:prstGeom>
          <a:noFill/>
        </p:spPr>
        <p:txBody>
          <a:bodyPr wrap="square" rtlCol="0">
            <a:spAutoFit/>
          </a:bodyPr>
          <a:lstStyle/>
          <a:p>
            <a:r>
              <a:rPr lang="en-GB" sz="1200" dirty="0"/>
              <a:t>Public Attributes of class </a:t>
            </a:r>
            <a:r>
              <a:rPr lang="en-GB" sz="1200" dirty="0" err="1"/>
              <a:t>IBuf</a:t>
            </a:r>
            <a:endParaRPr lang="en-US" sz="1200" dirty="0"/>
          </a:p>
        </p:txBody>
      </p:sp>
      <p:sp>
        <p:nvSpPr>
          <p:cNvPr id="32" name="Rectangle 31">
            <a:extLst>
              <a:ext uri="{FF2B5EF4-FFF2-40B4-BE49-F238E27FC236}">
                <a16:creationId xmlns:a16="http://schemas.microsoft.com/office/drawing/2014/main" id="{C7FF9BD1-8E2C-4B85-B1ED-BC390B987A95}"/>
              </a:ext>
            </a:extLst>
          </p:cNvPr>
          <p:cNvSpPr/>
          <p:nvPr/>
        </p:nvSpPr>
        <p:spPr>
          <a:xfrm>
            <a:off x="3631945" y="4103319"/>
            <a:ext cx="2013344" cy="22738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5AA9518-34BF-4A1F-83B4-D78A8698BA53}"/>
              </a:ext>
            </a:extLst>
          </p:cNvPr>
          <p:cNvCxnSpPr>
            <a:cxnSpLocks/>
            <a:endCxn id="39" idx="0"/>
          </p:cNvCxnSpPr>
          <p:nvPr/>
        </p:nvCxnSpPr>
        <p:spPr>
          <a:xfrm flipH="1">
            <a:off x="1505247" y="3432267"/>
            <a:ext cx="1121528" cy="5220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A206E4-DB34-4D25-BF6A-ADC06C09186F}"/>
              </a:ext>
            </a:extLst>
          </p:cNvPr>
          <p:cNvSpPr txBox="1"/>
          <p:nvPr/>
        </p:nvSpPr>
        <p:spPr>
          <a:xfrm>
            <a:off x="383718" y="3954296"/>
            <a:ext cx="2324335" cy="276999"/>
          </a:xfrm>
          <a:prstGeom prst="rect">
            <a:avLst/>
          </a:prstGeom>
          <a:noFill/>
        </p:spPr>
        <p:txBody>
          <a:bodyPr wrap="square" rtlCol="0">
            <a:spAutoFit/>
          </a:bodyPr>
          <a:lstStyle/>
          <a:p>
            <a:r>
              <a:rPr lang="en-GB" sz="1200" dirty="0"/>
              <a:t>Public Attributes of class </a:t>
            </a:r>
            <a:r>
              <a:rPr lang="en-GB" sz="1200" dirty="0" err="1"/>
              <a:t>BTBResp</a:t>
            </a:r>
            <a:endParaRPr lang="en-US" sz="1200" dirty="0"/>
          </a:p>
        </p:txBody>
      </p:sp>
      <p:sp>
        <p:nvSpPr>
          <p:cNvPr id="39" name="Rectangle 38">
            <a:extLst>
              <a:ext uri="{FF2B5EF4-FFF2-40B4-BE49-F238E27FC236}">
                <a16:creationId xmlns:a16="http://schemas.microsoft.com/office/drawing/2014/main" id="{A120A17F-94CA-471B-9874-3D9C02A673F7}"/>
              </a:ext>
            </a:extLst>
          </p:cNvPr>
          <p:cNvSpPr/>
          <p:nvPr/>
        </p:nvSpPr>
        <p:spPr>
          <a:xfrm>
            <a:off x="383719" y="3954296"/>
            <a:ext cx="2243056" cy="24661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FCE798A-36C8-4762-A15B-B1B416F3968E}"/>
              </a:ext>
            </a:extLst>
          </p:cNvPr>
          <p:cNvCxnSpPr>
            <a:cxnSpLocks/>
          </p:cNvCxnSpPr>
          <p:nvPr/>
        </p:nvCxnSpPr>
        <p:spPr>
          <a:xfrm flipV="1">
            <a:off x="6750273" y="4011561"/>
            <a:ext cx="1429072" cy="58993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AD7575B-8A80-48D5-AD2B-B561BF161144}"/>
              </a:ext>
            </a:extLst>
          </p:cNvPr>
          <p:cNvSpPr txBox="1"/>
          <p:nvPr/>
        </p:nvSpPr>
        <p:spPr>
          <a:xfrm>
            <a:off x="8179392" y="3873061"/>
            <a:ext cx="2337572" cy="276999"/>
          </a:xfrm>
          <a:prstGeom prst="rect">
            <a:avLst/>
          </a:prstGeom>
          <a:noFill/>
        </p:spPr>
        <p:txBody>
          <a:bodyPr wrap="square" rtlCol="0">
            <a:spAutoFit/>
          </a:bodyPr>
          <a:lstStyle/>
          <a:p>
            <a:r>
              <a:rPr lang="en-GB" sz="1200" dirty="0"/>
              <a:t>Public Methods of class </a:t>
            </a:r>
            <a:r>
              <a:rPr lang="en-GB" sz="1200" dirty="0" err="1"/>
              <a:t>BTBResp</a:t>
            </a:r>
            <a:endParaRPr lang="en-US" sz="1200" dirty="0"/>
          </a:p>
        </p:txBody>
      </p:sp>
      <p:sp>
        <p:nvSpPr>
          <p:cNvPr id="44" name="Rectangle 43">
            <a:extLst>
              <a:ext uri="{FF2B5EF4-FFF2-40B4-BE49-F238E27FC236}">
                <a16:creationId xmlns:a16="http://schemas.microsoft.com/office/drawing/2014/main" id="{3DF741D7-CDD0-4A3B-8BF5-22404A941466}"/>
              </a:ext>
            </a:extLst>
          </p:cNvPr>
          <p:cNvSpPr/>
          <p:nvPr/>
        </p:nvSpPr>
        <p:spPr>
          <a:xfrm>
            <a:off x="8179345" y="3877218"/>
            <a:ext cx="2225642" cy="22738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C83ED26-D11E-4AAA-97B8-C09E8DD016E6}"/>
              </a:ext>
            </a:extLst>
          </p:cNvPr>
          <p:cNvCxnSpPr>
            <a:cxnSpLocks/>
          </p:cNvCxnSpPr>
          <p:nvPr/>
        </p:nvCxnSpPr>
        <p:spPr>
          <a:xfrm flipH="1" flipV="1">
            <a:off x="5081814" y="1351950"/>
            <a:ext cx="1" cy="178514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E24811-A9D5-48BF-9B5D-0844F510F2A2}"/>
              </a:ext>
            </a:extLst>
          </p:cNvPr>
          <p:cNvSpPr txBox="1"/>
          <p:nvPr/>
        </p:nvSpPr>
        <p:spPr>
          <a:xfrm>
            <a:off x="4411639" y="518659"/>
            <a:ext cx="1599617" cy="830997"/>
          </a:xfrm>
          <a:prstGeom prst="rect">
            <a:avLst/>
          </a:prstGeom>
          <a:noFill/>
        </p:spPr>
        <p:txBody>
          <a:bodyPr wrap="square" rtlCol="0">
            <a:spAutoFit/>
          </a:bodyPr>
          <a:lstStyle/>
          <a:p>
            <a:r>
              <a:rPr lang="en-GB" sz="1200" dirty="0"/>
              <a:t>Class </a:t>
            </a:r>
            <a:r>
              <a:rPr lang="en-GB" sz="1200" dirty="0" err="1"/>
              <a:t>IBuf</a:t>
            </a:r>
            <a:r>
              <a:rPr lang="en-GB" sz="1200" dirty="0"/>
              <a:t> has an instance of </a:t>
            </a:r>
            <a:r>
              <a:rPr lang="en-GB" sz="1200" dirty="0" err="1"/>
              <a:t>BTBResp</a:t>
            </a:r>
            <a:r>
              <a:rPr lang="en-GB" sz="1200" dirty="0"/>
              <a:t> initialized by the variable </a:t>
            </a:r>
            <a:r>
              <a:rPr lang="en-GB" sz="1200" dirty="0" err="1"/>
              <a:t>ibufBTBResp</a:t>
            </a:r>
            <a:endParaRPr lang="en-US" sz="1200" dirty="0"/>
          </a:p>
        </p:txBody>
      </p:sp>
      <p:sp>
        <p:nvSpPr>
          <p:cNvPr id="56" name="Rectangle 55">
            <a:extLst>
              <a:ext uri="{FF2B5EF4-FFF2-40B4-BE49-F238E27FC236}">
                <a16:creationId xmlns:a16="http://schemas.microsoft.com/office/drawing/2014/main" id="{E45317F7-9C87-4C68-BE13-561156800867}"/>
              </a:ext>
            </a:extLst>
          </p:cNvPr>
          <p:cNvSpPr/>
          <p:nvPr/>
        </p:nvSpPr>
        <p:spPr>
          <a:xfrm>
            <a:off x="4298329" y="549477"/>
            <a:ext cx="1728910" cy="7724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93CB702D-2A85-45D8-AEEB-EEF6C74953B4}"/>
              </a:ext>
            </a:extLst>
          </p:cNvPr>
          <p:cNvPicPr>
            <a:picLocks noChangeAspect="1"/>
          </p:cNvPicPr>
          <p:nvPr/>
        </p:nvPicPr>
        <p:blipFill>
          <a:blip r:embed="rId4"/>
          <a:srcRect/>
          <a:stretch/>
        </p:blipFill>
        <p:spPr>
          <a:xfrm>
            <a:off x="10440154" y="5671226"/>
            <a:ext cx="1975007" cy="708976"/>
          </a:xfrm>
          <a:prstGeom prst="rect">
            <a:avLst/>
          </a:prstGeom>
        </p:spPr>
      </p:pic>
      <p:sp>
        <p:nvSpPr>
          <p:cNvPr id="67" name="TextBox 66">
            <a:extLst>
              <a:ext uri="{FF2B5EF4-FFF2-40B4-BE49-F238E27FC236}">
                <a16:creationId xmlns:a16="http://schemas.microsoft.com/office/drawing/2014/main" id="{878C7448-0EB2-4DB7-AA05-BAD1F03F9B05}"/>
              </a:ext>
            </a:extLst>
          </p:cNvPr>
          <p:cNvSpPr txBox="1"/>
          <p:nvPr/>
        </p:nvSpPr>
        <p:spPr>
          <a:xfrm>
            <a:off x="1516538" y="5036082"/>
            <a:ext cx="2878021" cy="830997"/>
          </a:xfrm>
          <a:prstGeom prst="rect">
            <a:avLst/>
          </a:prstGeom>
          <a:noFill/>
        </p:spPr>
        <p:txBody>
          <a:bodyPr wrap="square" rtlCol="0">
            <a:spAutoFit/>
          </a:bodyPr>
          <a:lstStyle/>
          <a:p>
            <a:r>
              <a:rPr lang="en-GB" sz="1200" dirty="0"/>
              <a:t>Class </a:t>
            </a:r>
            <a:r>
              <a:rPr lang="en-GB" sz="1200" dirty="0" err="1"/>
              <a:t>BTBResp</a:t>
            </a:r>
            <a:r>
              <a:rPr lang="en-GB" sz="1200" dirty="0"/>
              <a:t> is inherited/extended by another class that’s why, even though it doesn’t have any method of its own, but it can use its parent’s class methods.</a:t>
            </a:r>
            <a:endParaRPr lang="en-US" sz="1200" dirty="0"/>
          </a:p>
        </p:txBody>
      </p:sp>
      <p:sp>
        <p:nvSpPr>
          <p:cNvPr id="68" name="Rectangle 67">
            <a:extLst>
              <a:ext uri="{FF2B5EF4-FFF2-40B4-BE49-F238E27FC236}">
                <a16:creationId xmlns:a16="http://schemas.microsoft.com/office/drawing/2014/main" id="{3EA488BF-90B1-4621-BE88-C98B5BB32B51}"/>
              </a:ext>
            </a:extLst>
          </p:cNvPr>
          <p:cNvSpPr/>
          <p:nvPr/>
        </p:nvSpPr>
        <p:spPr>
          <a:xfrm>
            <a:off x="1420309" y="5013657"/>
            <a:ext cx="2878020" cy="85612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3BAD2F25-9399-4ACF-8EF3-B01B26D10C65}"/>
              </a:ext>
            </a:extLst>
          </p:cNvPr>
          <p:cNvCxnSpPr>
            <a:cxnSpLocks/>
            <a:stCxn id="8" idx="2"/>
          </p:cNvCxnSpPr>
          <p:nvPr/>
        </p:nvCxnSpPr>
        <p:spPr>
          <a:xfrm flipH="1">
            <a:off x="2486428" y="3640587"/>
            <a:ext cx="855218" cy="137307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796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461665"/>
          </a:xfrm>
          <a:prstGeom prst="rect">
            <a:avLst/>
          </a:prstGeom>
          <a:noFill/>
        </p:spPr>
        <p:txBody>
          <a:bodyPr wrap="square" rtlCol="0">
            <a:spAutoFit/>
          </a:bodyPr>
          <a:lstStyle/>
          <a:p>
            <a:r>
              <a:rPr lang="en-GB" sz="1200" dirty="0"/>
              <a:t>Abstraction is achieved by abstract keyword, creating an abstract trait of </a:t>
            </a:r>
            <a:r>
              <a:rPr lang="en-GB" sz="1200" dirty="0" err="1"/>
              <a:t>DecodeConstants</a:t>
            </a:r>
            <a:endParaRPr lang="en-US" sz="1200" dirty="0"/>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646331"/>
          </a:xfrm>
          <a:prstGeom prst="rect">
            <a:avLst/>
          </a:prstGeom>
          <a:noFill/>
        </p:spPr>
        <p:txBody>
          <a:bodyPr wrap="square" rtlCol="0">
            <a:spAutoFit/>
          </a:bodyPr>
          <a:lstStyle/>
          <a:p>
            <a:r>
              <a:rPr lang="en-GB" sz="1200" dirty="0"/>
              <a:t>Private </a:t>
            </a:r>
            <a:r>
              <a:rPr lang="en-US" sz="1200" dirty="0"/>
              <a:t>access modifier is used to encapsulate/hide method ‘access’ from other extended classes </a:t>
            </a:r>
            <a:endParaRPr lang="en-GB" sz="1200" dirty="0"/>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461665"/>
          </a:xfrm>
          <a:prstGeom prst="rect">
            <a:avLst/>
          </a:prstGeom>
          <a:noFill/>
        </p:spPr>
        <p:txBody>
          <a:bodyPr wrap="square" rtlCol="0">
            <a:spAutoFit/>
          </a:bodyPr>
          <a:lstStyle/>
          <a:p>
            <a:r>
              <a:rPr lang="en-GB" sz="1200" dirty="0"/>
              <a:t>Keyword extend is used to extend/inherit the PMP class with parent class </a:t>
            </a:r>
            <a:r>
              <a:rPr lang="en-GB" sz="1200" dirty="0" err="1"/>
              <a:t>PMPReg</a:t>
            </a:r>
            <a:endParaRPr lang="en-GB" sz="1200" dirty="0"/>
          </a:p>
        </p:txBody>
      </p:sp>
      <p:sp>
        <p:nvSpPr>
          <p:cNvPr id="22" name="TextBox 21">
            <a:extLst>
              <a:ext uri="{FF2B5EF4-FFF2-40B4-BE49-F238E27FC236}">
                <a16:creationId xmlns:a16="http://schemas.microsoft.com/office/drawing/2014/main" id="{12ADA75B-6025-4AB2-9663-6CD9583EDC8D}"/>
              </a:ext>
            </a:extLst>
          </p:cNvPr>
          <p:cNvSpPr txBox="1"/>
          <p:nvPr/>
        </p:nvSpPr>
        <p:spPr>
          <a:xfrm>
            <a:off x="9062028" y="5306745"/>
            <a:ext cx="3111500" cy="646331"/>
          </a:xfrm>
          <a:prstGeom prst="rect">
            <a:avLst/>
          </a:prstGeom>
          <a:noFill/>
        </p:spPr>
        <p:txBody>
          <a:bodyPr wrap="square" rtlCol="0">
            <a:spAutoFit/>
          </a:bodyPr>
          <a:lstStyle/>
          <a:p>
            <a:r>
              <a:rPr lang="en-GB" sz="1200" dirty="0"/>
              <a:t>Keyword override is used to override method </a:t>
            </a:r>
            <a:r>
              <a:rPr lang="en-GB" sz="1200" dirty="0" err="1"/>
              <a:t>getOMSRAMs</a:t>
            </a:r>
            <a:r>
              <a:rPr lang="en-GB" sz="1200" dirty="0"/>
              <a:t>, which is already defined in the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sp>
        <p:nvSpPr>
          <p:cNvPr id="2" name="Rectangle 1"/>
          <p:cNvSpPr/>
          <p:nvPr/>
        </p:nvSpPr>
        <p:spPr>
          <a:xfrm>
            <a:off x="2482959" y="188068"/>
            <a:ext cx="5965694" cy="892552"/>
          </a:xfrm>
          <a:prstGeom prst="rect">
            <a:avLst/>
          </a:prstGeom>
        </p:spPr>
        <p:txBody>
          <a:bodyPr wrap="square">
            <a:spAutoFit/>
          </a:bodyPr>
          <a:lstStyle/>
          <a:p>
            <a:r>
              <a:rPr lang="en-US" sz="2600" b="1" dirty="0">
                <a:solidFill>
                  <a:srgbClr val="092864"/>
                </a:solidFill>
                <a:latin typeface="Roboto" panose="02000000000000000000"/>
              </a:rPr>
              <a:t>Code Explanation and Back-tracing</a:t>
            </a:r>
          </a:p>
          <a:p>
            <a:r>
              <a:rPr lang="en-US" sz="2600" b="1" dirty="0">
                <a:solidFill>
                  <a:srgbClr val="092864"/>
                </a:solidFill>
                <a:latin typeface="Roboto" panose="02000000000000000000"/>
              </a:rPr>
              <a:t>via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1" y="3292194"/>
            <a:ext cx="7347569" cy="2763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Class </a:t>
            </a:r>
            <a:r>
              <a:rPr lang="en-US" dirty="0" err="1"/>
              <a:t>RegFile</a:t>
            </a:r>
            <a:r>
              <a:rPr lang="en-US" dirty="0"/>
              <a:t> is initiated with three parameters n, w and zero having type Int and Bool.</a:t>
            </a:r>
          </a:p>
          <a:p>
            <a:pPr algn="just"/>
            <a:r>
              <a:rPr lang="en-US" dirty="0"/>
              <a:t>This class creates register file of rocket chip.</a:t>
            </a:r>
          </a:p>
          <a:p>
            <a:pPr algn="just"/>
            <a:r>
              <a:rPr lang="en-US" dirty="0"/>
              <a:t>Mem function is used to create memory where n= depth/entries of memory and w= width of memory.</a:t>
            </a:r>
          </a:p>
          <a:p>
            <a:pPr algn="just"/>
            <a:r>
              <a:rPr lang="en-GB" dirty="0"/>
              <a:t>In the class </a:t>
            </a:r>
            <a:r>
              <a:rPr lang="en-GB" dirty="0" err="1"/>
              <a:t>RegFile</a:t>
            </a:r>
            <a:r>
              <a:rPr lang="en-GB" dirty="0"/>
              <a:t>, a private method named access is defined for accessing  the register file data by taking the address as its input parameter.</a:t>
            </a:r>
          </a:p>
          <a:p>
            <a:pPr algn="just"/>
            <a:r>
              <a:rPr lang="en-GB" dirty="0"/>
              <a:t>Private variable reads calculates the address which will be used to read the data..</a:t>
            </a:r>
          </a:p>
          <a:p>
            <a:pPr algn="just"/>
            <a:r>
              <a:rPr lang="en-US" dirty="0"/>
              <a:t>Private variable </a:t>
            </a:r>
            <a:r>
              <a:rPr lang="en-US" dirty="0" err="1"/>
              <a:t>canRead</a:t>
            </a:r>
            <a:r>
              <a:rPr lang="en-US" dirty="0"/>
              <a:t> is defined as true for read state.</a:t>
            </a:r>
          </a:p>
          <a:p>
            <a:pPr algn="just"/>
            <a:r>
              <a:rPr lang="en-US" dirty="0"/>
              <a:t>For write state </a:t>
            </a:r>
            <a:r>
              <a:rPr lang="en-US" dirty="0" err="1"/>
              <a:t>canRead</a:t>
            </a:r>
            <a:r>
              <a:rPr lang="en-US" dirty="0"/>
              <a:t> will be false.</a:t>
            </a:r>
          </a:p>
          <a:p>
            <a:pPr algn="just"/>
            <a:r>
              <a:rPr lang="en-US" dirty="0"/>
              <a:t>“read” method is defined in class </a:t>
            </a:r>
            <a:r>
              <a:rPr lang="en-US" dirty="0" err="1"/>
              <a:t>RegFile</a:t>
            </a:r>
            <a:r>
              <a:rPr lang="en-US" dirty="0"/>
              <a:t> to read data from register file. It takes </a:t>
            </a:r>
            <a:r>
              <a:rPr lang="en-US" dirty="0" err="1"/>
              <a:t>addr</a:t>
            </a:r>
            <a:r>
              <a:rPr lang="en-US" dirty="0"/>
              <a:t> as parameter.</a:t>
            </a:r>
          </a:p>
          <a:p>
            <a:pPr algn="just"/>
            <a:endParaRPr lang="en-US" dirty="0"/>
          </a:p>
          <a:p>
            <a:pPr algn="just"/>
            <a:endParaRPr lang="en-US" dirty="0"/>
          </a:p>
          <a:p>
            <a:pPr algn="just"/>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72736" y="1407459"/>
            <a:ext cx="3177884"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regAddrMask</a:t>
            </a:r>
            <a:r>
              <a:rPr lang="en-US" dirty="0">
                <a:solidFill>
                  <a:schemeClr val="tx1"/>
                </a:solidFill>
              </a:rPr>
              <a:t> [n]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289056" y="2484273"/>
            <a:ext cx="296156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xLen[w] = width of registers </a:t>
            </a:r>
            <a:r>
              <a:rPr lang="en-GB" dirty="0">
                <a:solidFill>
                  <a:schemeClr val="tx1"/>
                </a:solidFill>
              </a:rPr>
              <a:t>[31:0]/[63:0]</a:t>
            </a:r>
            <a:endParaRPr lang="en-US" dirty="0">
              <a:solidFill>
                <a:schemeClr val="tx1"/>
              </a:solidFill>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325797" y="3260997"/>
            <a:ext cx="2961564"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raddr</a:t>
            </a:r>
            <a:r>
              <a:rPr lang="en-US" dirty="0">
                <a:solidFill>
                  <a:schemeClr val="tx1"/>
                </a:solidFill>
              </a:rPr>
              <a:t> = address of register</a:t>
            </a:r>
            <a:br>
              <a:rPr lang="en-US" dirty="0">
                <a:solidFill>
                  <a:schemeClr val="tx1"/>
                </a:solidFill>
              </a:rPr>
            </a:br>
            <a:r>
              <a:rPr lang="en-US" dirty="0">
                <a:solidFill>
                  <a:schemeClr val="tx1"/>
                </a:solidFill>
              </a:rPr>
              <a:t>[4:0]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173563" y="4003412"/>
            <a:ext cx="3907117"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 data to be written in the register </a:t>
            </a:r>
            <a:r>
              <a:rPr lang="en-GB" dirty="0">
                <a:solidFill>
                  <a:schemeClr val="tx1"/>
                </a:solidFill>
              </a:rPr>
              <a:t>[31:0]/[63:0]</a:t>
            </a:r>
            <a:endParaRPr lang="en-US" dirty="0">
              <a:solidFill>
                <a:schemeClr val="tx1"/>
              </a:solidFill>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reads.lasts._2 = data read from register file address </a:t>
            </a:r>
            <a:r>
              <a:rPr lang="en-GB" dirty="0">
                <a:solidFill>
                  <a:schemeClr val="tx1"/>
                </a:solidFill>
              </a:rPr>
              <a:t>[31:0]/[63:0]</a:t>
            </a:r>
            <a:endParaRPr lang="en-US" dirty="0">
              <a:solidFill>
                <a:schemeClr val="tx1"/>
              </a:solidFill>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2" y="2826008"/>
            <a:ext cx="982639" cy="161376"/>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p:cNvCxnSpPr>
          <p:nvPr/>
        </p:nvCxnSpPr>
        <p:spPr>
          <a:xfrm flipH="1">
            <a:off x="4148862" y="4028309"/>
            <a:ext cx="7028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9292149" y="2469997"/>
            <a:ext cx="623596" cy="4366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292149" y="4008314"/>
            <a:ext cx="2622346" cy="1080145"/>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rdata</a:t>
            </a:r>
            <a:r>
              <a:rPr lang="en-US" dirty="0">
                <a:solidFill>
                  <a:schemeClr val="tx1"/>
                </a:solidFill>
              </a:rPr>
              <a:t> = data output from register file </a:t>
            </a:r>
            <a:r>
              <a:rPr lang="en-GB" dirty="0">
                <a:solidFill>
                  <a:schemeClr val="tx1"/>
                </a:solidFill>
              </a:rPr>
              <a:t>[31:0]/[63:0]</a:t>
            </a:r>
            <a:endParaRPr lang="en-US" dirty="0">
              <a:solidFill>
                <a:schemeClr val="tx1"/>
              </a:solidFill>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9241544" y="3649665"/>
            <a:ext cx="715784" cy="134648"/>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2"/>
          <a:srcRect l="6770" t="13674" r="6770" b="17040"/>
          <a:stretch/>
        </p:blipFill>
        <p:spPr>
          <a:xfrm>
            <a:off x="133456" y="2448327"/>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3"/>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4"/>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5"/>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646331"/>
          </a:xfrm>
          <a:prstGeom prst="rect">
            <a:avLst/>
          </a:prstGeom>
          <a:noFill/>
        </p:spPr>
        <p:txBody>
          <a:bodyPr wrap="square" rtlCol="0">
            <a:spAutoFit/>
          </a:bodyPr>
          <a:lstStyle/>
          <a:p>
            <a:r>
              <a:rPr lang="en-GB" sz="1200" dirty="0"/>
              <a:t>Class Parameters is imported from directory config of rocket-chip</a:t>
            </a:r>
            <a:endParaRPr lang="en-US" sz="1200" dirty="0"/>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306236" cy="461665"/>
          </a:xfrm>
          <a:prstGeom prst="rect">
            <a:avLst/>
          </a:prstGeom>
          <a:noFill/>
        </p:spPr>
        <p:txBody>
          <a:bodyPr wrap="square" rtlCol="0">
            <a:spAutoFit/>
          </a:bodyPr>
          <a:lstStyle/>
          <a:p>
            <a:r>
              <a:rPr lang="en-GB" sz="1200" dirty="0"/>
              <a:t>Class </a:t>
            </a:r>
            <a:r>
              <a:rPr lang="en-GB" sz="1200" dirty="0" err="1"/>
              <a:t>CoreModule</a:t>
            </a:r>
            <a:r>
              <a:rPr lang="en-GB" sz="1200" dirty="0"/>
              <a:t> is imported from directory tile of rocket-chip</a:t>
            </a:r>
            <a:endParaRPr lang="en-US" sz="1200" dirty="0"/>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270936"/>
            <a:ext cx="0" cy="106349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51506"/>
            <a:ext cx="0" cy="148825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276999"/>
          </a:xfrm>
          <a:prstGeom prst="rect">
            <a:avLst/>
          </a:prstGeom>
          <a:noFill/>
          <a:ln w="12700">
            <a:solidFill>
              <a:srgbClr val="092864"/>
            </a:solidFill>
          </a:ln>
        </p:spPr>
        <p:txBody>
          <a:bodyPr wrap="square" rtlCol="0">
            <a:spAutoFit/>
          </a:bodyPr>
          <a:lstStyle/>
          <a:p>
            <a:r>
              <a:rPr lang="en-GB" sz="1200" dirty="0"/>
              <a:t>Input/Output of class ALU are defined</a:t>
            </a:r>
            <a:endParaRPr lang="en-US" sz="1200" dirty="0"/>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0FFB42-7DB9-46C1-B21E-43AFD6D1D874}"/>
              </a:ext>
            </a:extLst>
          </p:cNvPr>
          <p:cNvSpPr txBox="1"/>
          <p:nvPr/>
        </p:nvSpPr>
        <p:spPr>
          <a:xfrm>
            <a:off x="1725028" y="257415"/>
            <a:ext cx="1524905" cy="276999"/>
          </a:xfrm>
          <a:prstGeom prst="rect">
            <a:avLst/>
          </a:prstGeom>
          <a:noFill/>
        </p:spPr>
        <p:txBody>
          <a:bodyPr wrap="none" rtlCol="0">
            <a:spAutoFit/>
          </a:bodyPr>
          <a:lstStyle/>
          <a:p>
            <a:r>
              <a:rPr lang="en-GB" sz="1200" dirty="0"/>
              <a:t>Object ALU is defined</a:t>
            </a:r>
            <a:endParaRPr lang="en-US" sz="1200" dirty="0"/>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461665"/>
          </a:xfrm>
          <a:prstGeom prst="rect">
            <a:avLst/>
          </a:prstGeom>
          <a:noFill/>
        </p:spPr>
        <p:txBody>
          <a:bodyPr wrap="square" rtlCol="0">
            <a:spAutoFit/>
          </a:bodyPr>
          <a:lstStyle/>
          <a:p>
            <a:r>
              <a:rPr lang="en-GB" sz="1200" dirty="0"/>
              <a:t>ALU operation bits are defined in method SZ_ALU_FN</a:t>
            </a:r>
            <a:endParaRPr lang="en-US" sz="1200" dirty="0"/>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1372033" y="1484068"/>
            <a:ext cx="1923000" cy="276999"/>
          </a:xfrm>
          <a:prstGeom prst="rect">
            <a:avLst/>
          </a:prstGeom>
          <a:noFill/>
        </p:spPr>
        <p:txBody>
          <a:bodyPr wrap="square" rtlCol="0">
            <a:spAutoFit/>
          </a:bodyPr>
          <a:lstStyle/>
          <a:p>
            <a:r>
              <a:rPr lang="en-GB" sz="1200" dirty="0"/>
              <a:t>ALU operations are defined</a:t>
            </a:r>
            <a:endParaRPr lang="en-US" sz="1200" dirty="0"/>
          </a:p>
        </p:txBody>
      </p:sp>
      <p:cxnSp>
        <p:nvCxnSpPr>
          <p:cNvPr id="48" name="Straight Arrow Connector 47">
            <a:extLst>
              <a:ext uri="{FF2B5EF4-FFF2-40B4-BE49-F238E27FC236}">
                <a16:creationId xmlns:a16="http://schemas.microsoft.com/office/drawing/2014/main" id="{DB9966B9-7477-4425-B5B8-F973A2DC0658}"/>
              </a:ext>
            </a:extLst>
          </p:cNvPr>
          <p:cNvCxnSpPr>
            <a:endCxn id="46" idx="3"/>
          </p:cNvCxnSpPr>
          <p:nvPr/>
        </p:nvCxnSpPr>
        <p:spPr>
          <a:xfrm flipH="1">
            <a:off x="3295033" y="1607477"/>
            <a:ext cx="800716" cy="1509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117055"/>
            <a:ext cx="2708274"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03269"/>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085125" cy="442970"/>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435ADCE-30DA-425C-BE41-4A55647C7915}"/>
              </a:ext>
            </a:extLst>
          </p:cNvPr>
          <p:cNvSpPr/>
          <p:nvPr/>
        </p:nvSpPr>
        <p:spPr>
          <a:xfrm>
            <a:off x="1416976" y="1523164"/>
            <a:ext cx="1878057"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39453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B506FD-DF75-4B55-B279-0A0A7D04E271}"/>
              </a:ext>
            </a:extLst>
          </p:cNvPr>
          <p:cNvSpPr/>
          <p:nvPr/>
        </p:nvSpPr>
        <p:spPr>
          <a:xfrm>
            <a:off x="1732069" y="238720"/>
            <a:ext cx="1595331"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6"/>
          <a:srcRect/>
          <a:stretch/>
        </p:blipFill>
        <p:spPr>
          <a:xfrm>
            <a:off x="0" y="5550421"/>
            <a:ext cx="2367183" cy="849757"/>
          </a:xfrm>
          <a:prstGeom prst="rect">
            <a:avLst/>
          </a:prstGeom>
        </p:spPr>
      </p:pic>
      <p:sp>
        <p:nvSpPr>
          <p:cNvPr id="42" name="Rectangle: Rounded Corners 41">
            <a:extLst>
              <a:ext uri="{FF2B5EF4-FFF2-40B4-BE49-F238E27FC236}">
                <a16:creationId xmlns:a16="http://schemas.microsoft.com/office/drawing/2014/main" id="{B65E39CE-6315-43B5-9AD1-5A84D44F1D4B}"/>
              </a:ext>
            </a:extLst>
          </p:cNvPr>
          <p:cNvSpPr/>
          <p:nvPr/>
        </p:nvSpPr>
        <p:spPr>
          <a:xfrm>
            <a:off x="304548" y="2954807"/>
            <a:ext cx="914926"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403F60AF-9398-4C5B-8E86-44603974553D}"/>
              </a:ext>
            </a:extLst>
          </p:cNvPr>
          <p:cNvCxnSpPr>
            <a:cxnSpLocks/>
            <a:stCxn id="42" idx="0"/>
          </p:cNvCxnSpPr>
          <p:nvPr/>
        </p:nvCxnSpPr>
        <p:spPr>
          <a:xfrm flipV="1">
            <a:off x="762011" y="2246488"/>
            <a:ext cx="0" cy="70831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C418EC2-B374-4DB4-8C88-C368C8B5DB23}"/>
              </a:ext>
            </a:extLst>
          </p:cNvPr>
          <p:cNvSpPr/>
          <p:nvPr/>
        </p:nvSpPr>
        <p:spPr>
          <a:xfrm>
            <a:off x="26855" y="2001605"/>
            <a:ext cx="2168653"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3DBA4B2-0DB6-4FFF-B478-152A6B159912}"/>
              </a:ext>
            </a:extLst>
          </p:cNvPr>
          <p:cNvSpPr txBox="1"/>
          <p:nvPr/>
        </p:nvSpPr>
        <p:spPr>
          <a:xfrm>
            <a:off x="-1481" y="1982057"/>
            <a:ext cx="2249620" cy="276999"/>
          </a:xfrm>
          <a:prstGeom prst="rect">
            <a:avLst/>
          </a:prstGeom>
          <a:noFill/>
        </p:spPr>
        <p:txBody>
          <a:bodyPr wrap="square" rtlCol="0">
            <a:spAutoFit/>
          </a:bodyPr>
          <a:lstStyle/>
          <a:p>
            <a:r>
              <a:rPr lang="en-GB" sz="1200" dirty="0"/>
              <a:t>Importing all properties of Chisel </a:t>
            </a:r>
            <a:endParaRPr lang="en-US" sz="1200" dirty="0"/>
          </a:p>
        </p:txBody>
      </p:sp>
    </p:spTree>
    <p:extLst>
      <p:ext uri="{BB962C8B-B14F-4D97-AF65-F5344CB8AC3E}">
        <p14:creationId xmlns:p14="http://schemas.microsoft.com/office/powerpoint/2010/main" val="1383486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3736843272"/>
              </p:ext>
            </p:extLst>
          </p:nvPr>
        </p:nvGraphicFramePr>
        <p:xfrm>
          <a:off x="6100539" y="1964237"/>
          <a:ext cx="5972191" cy="3170342"/>
        </p:xfrm>
        <a:graphic>
          <a:graphicData uri="http://schemas.openxmlformats.org/drawingml/2006/table">
            <a:tbl>
              <a:tblPr firstRow="1" bandRow="1">
                <a:tableStyleId>{5C22544A-7EE6-4342-B048-85BDC9FD1C3A}</a:tableStyleId>
              </a:tblPr>
              <a:tblGrid>
                <a:gridCol w="1002889">
                  <a:extLst>
                    <a:ext uri="{9D8B030D-6E8A-4147-A177-3AD203B41FA5}">
                      <a16:colId xmlns:a16="http://schemas.microsoft.com/office/drawing/2014/main" val="2419030278"/>
                    </a:ext>
                  </a:extLst>
                </a:gridCol>
                <a:gridCol w="4969302">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900" dirty="0">
                          <a:effectLst/>
                        </a:rPr>
                        <a:t>ALU I/O</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900" dirty="0">
                          <a:effectLst/>
                        </a:rPr>
                        <a:t>Description</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500">
                          <a:effectLst/>
                        </a:rPr>
                        <a:t>dw</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Data width is an input of ALU which can be 32bit or 64 bit</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500">
                          <a:effectLst/>
                        </a:rPr>
                        <a:t>fn</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err="1">
                          <a:effectLst/>
                        </a:rPr>
                        <a:t>fn</a:t>
                      </a:r>
                      <a:r>
                        <a:rPr lang="en-US" sz="1500" dirty="0">
                          <a:effectLst/>
                        </a:rPr>
                        <a:t> (ALU operation Bits) as input, width is predefined by 4</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500">
                          <a:effectLst/>
                        </a:rPr>
                        <a:t>in2</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Operand B input, here </a:t>
                      </a:r>
                      <a:r>
                        <a:rPr lang="en-US" sz="1500" dirty="0" err="1">
                          <a:effectLst/>
                        </a:rPr>
                        <a:t>xLen</a:t>
                      </a:r>
                      <a:r>
                        <a:rPr lang="en-US" sz="1500" dirty="0">
                          <a:effectLst/>
                        </a:rPr>
                        <a:t>  can be changed to 32 or 64bits</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500" dirty="0">
                          <a:effectLst/>
                        </a:rPr>
                        <a:t>in1</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a:effectLst/>
                        </a:rPr>
                        <a:t>Operand A input, here xLen  can be changed to 32 or 64bits</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500">
                          <a:effectLst/>
                        </a:rPr>
                        <a:t>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logical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500">
                          <a:effectLst/>
                        </a:rPr>
                        <a:t>adder_out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mathematical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500">
                          <a:effectLst/>
                        </a:rPr>
                        <a:t>cmp_out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Branch output weather branch condition True or False</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849664" y="4065811"/>
            <a:ext cx="5243639" cy="1906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dirty="0"/>
              <a:t>This block of code performs addition and subtraction operation in ALU.</a:t>
            </a:r>
          </a:p>
          <a:p>
            <a:pPr algn="just"/>
            <a:r>
              <a:rPr lang="en-US" sz="1100" dirty="0" err="1"/>
              <a:t>adder_out</a:t>
            </a:r>
            <a:r>
              <a:rPr lang="en-US" sz="1100" dirty="0"/>
              <a:t> is used to output the result of addition / subtraction operation performed by ALU</a:t>
            </a:r>
          </a:p>
          <a:p>
            <a:pPr algn="just"/>
            <a:r>
              <a:rPr lang="en-GB" sz="1100" dirty="0"/>
              <a:t>Variable in2_inv is initialized with Mux function which has parameters, </a:t>
            </a:r>
            <a:r>
              <a:rPr lang="en-GB" sz="1100" dirty="0" err="1"/>
              <a:t>isSub</a:t>
            </a:r>
            <a:r>
              <a:rPr lang="en-GB" sz="1100" dirty="0"/>
              <a:t> function with parameter </a:t>
            </a:r>
            <a:r>
              <a:rPr lang="en-GB" sz="1100" dirty="0" err="1"/>
              <a:t>io.fn</a:t>
            </a:r>
            <a:r>
              <a:rPr lang="en-GB" sz="1100" dirty="0"/>
              <a:t> as selector, Not of io.in2 as input1 of Mux, and io.in2 as input2 of Mux</a:t>
            </a:r>
          </a:p>
          <a:p>
            <a:pPr algn="just"/>
            <a:r>
              <a:rPr lang="en-GB" sz="1100" dirty="0"/>
              <a:t>Variable in1_xor_in2 is initialized with io.in1 </a:t>
            </a:r>
            <a:r>
              <a:rPr lang="en-GB" sz="1100" dirty="0" err="1"/>
              <a:t>XOR’ed</a:t>
            </a:r>
            <a:r>
              <a:rPr lang="en-GB" sz="1100" dirty="0"/>
              <a:t> ( ^ ) with in2_inv.</a:t>
            </a:r>
          </a:p>
          <a:p>
            <a:pPr algn="just"/>
            <a:r>
              <a:rPr lang="en-GB" sz="1100" dirty="0" err="1"/>
              <a:t>Io.adder_out</a:t>
            </a:r>
            <a:r>
              <a:rPr lang="en-GB" sz="1100" dirty="0"/>
              <a:t> is wired to io.in1 + in2_inv + </a:t>
            </a:r>
            <a:r>
              <a:rPr lang="en-GB" sz="1100" dirty="0" err="1"/>
              <a:t>isSub</a:t>
            </a:r>
            <a:r>
              <a:rPr lang="en-GB" sz="1100" dirty="0"/>
              <a:t> of </a:t>
            </a:r>
            <a:r>
              <a:rPr lang="en-GB" sz="1100" dirty="0" err="1"/>
              <a:t>io.fn</a:t>
            </a:r>
            <a:endParaRPr lang="en-US" sz="1100" dirty="0"/>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p:txBody>
          <a:bodyPr/>
          <a:lstStyle/>
          <a:p>
            <a:r>
              <a:rPr lang="en-US" dirty="0"/>
              <a:t>Rocket Core MAS Documentation</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p:txBody>
          <a:bodyPr>
            <a:normAutofit/>
          </a:bodyPr>
          <a:lstStyle/>
          <a:p>
            <a:r>
              <a:rPr lang="en-US" sz="2000" dirty="0"/>
              <a:t>This MAS Document provides in depth understanding of Modules of Rocket-Chip </a:t>
            </a:r>
            <a:r>
              <a:rPr lang="en-US" sz="2000" dirty="0" err="1"/>
              <a:t>SoC.</a:t>
            </a:r>
            <a:endParaRPr lang="en-US" sz="2000" dirty="0"/>
          </a:p>
          <a:p>
            <a:r>
              <a:rPr lang="en-US" sz="2000" dirty="0"/>
              <a:t>Explanation of Modules is achieved by means of Block Diagrams, Class Diagrams, Flowcharts, and explanation of all the keywords found in the code.</a:t>
            </a:r>
          </a:p>
          <a:p>
            <a:r>
              <a:rPr lang="en-US" sz="2000" dirty="0"/>
              <a:t>This MAS Document is essential for those who have basic knowledge of Scala, CHISEL and SoC hardware.</a:t>
            </a:r>
          </a:p>
          <a:p>
            <a:r>
              <a:rPr lang="en-US" sz="2000" dirty="0"/>
              <a:t>In explanation only the name of keywords is used but their definition is mentioned in the Appendix – Scala &amp; CHISEL keywords.</a:t>
            </a: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rgbClr val="092864"/>
                </a:solidFill>
                <a:latin typeface="+mj-lt"/>
                <a:ea typeface="+mj-ea"/>
                <a:cs typeface="+mj-cs"/>
              </a:rPr>
              <a:t>Aghaz(</a:t>
            </a:r>
            <a:r>
              <a:rPr lang="en-US" sz="5400" dirty="0" err="1">
                <a:solidFill>
                  <a:srgbClr val="092864"/>
                </a:solidFill>
                <a:latin typeface="+mj-lt"/>
                <a:ea typeface="+mj-ea"/>
                <a:cs typeface="+mj-cs"/>
              </a:rPr>
              <a:t>آغاز</a:t>
            </a:r>
            <a:r>
              <a:rPr lang="en-US" sz="5400" dirty="0">
                <a:solidFill>
                  <a:srgbClr val="092864"/>
                </a:solidFill>
                <a:latin typeface="+mj-lt"/>
                <a:ea typeface="+mj-ea"/>
                <a:cs typeface="+mj-cs"/>
              </a:rPr>
              <a:t>) SoC</a:t>
            </a:r>
            <a:br>
              <a:rPr lang="en-US" sz="5400" dirty="0">
                <a:solidFill>
                  <a:srgbClr val="092864"/>
                </a:solidFill>
                <a:latin typeface="+mj-lt"/>
                <a:ea typeface="+mj-ea"/>
                <a:cs typeface="+mj-cs"/>
              </a:rPr>
            </a:br>
            <a:r>
              <a:rPr lang="en-US" sz="5400" dirty="0">
                <a:solidFill>
                  <a:srgbClr val="092864"/>
                </a:solidFill>
                <a:latin typeface="+mj-lt"/>
                <a:ea typeface="+mj-ea"/>
                <a:cs typeface="+mj-cs"/>
              </a:rPr>
              <a:t>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Aghaz(</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p:txBody>
          <a:bodyPr>
            <a:normAutofit/>
          </a:bodyPr>
          <a:lstStyle/>
          <a:p>
            <a:r>
              <a:rPr lang="en-US" sz="2400" dirty="0"/>
              <a:t>RV-32 (32-bit)</a:t>
            </a:r>
          </a:p>
          <a:p>
            <a:r>
              <a:rPr lang="en-US" sz="2400" dirty="0"/>
              <a:t>I, M &amp; C extensions</a:t>
            </a:r>
          </a:p>
          <a:p>
            <a:r>
              <a:rPr lang="en-US" sz="2400" dirty="0"/>
              <a:t>64-KB Instruction and Data Cache</a:t>
            </a:r>
          </a:p>
          <a:p>
            <a:r>
              <a:rPr lang="en-US" sz="2400" dirty="0"/>
              <a:t>CLINT</a:t>
            </a:r>
          </a:p>
          <a:p>
            <a:r>
              <a:rPr lang="en-US" sz="2400" dirty="0"/>
              <a:t>PLIC</a:t>
            </a:r>
          </a:p>
          <a:p>
            <a:r>
              <a:rPr lang="en-US" sz="2400"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mj-lt"/>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2">
            <a:extLst>
              <a:ext uri="{FF2B5EF4-FFF2-40B4-BE49-F238E27FC236}">
                <a16:creationId xmlns:a16="http://schemas.microsoft.com/office/drawing/2014/main" id="{C87168A5-9EF8-4DD9-84D6-125178E9B4A4}"/>
              </a:ext>
            </a:extLst>
          </p:cNvPr>
          <p:cNvSpPr txBox="1">
            <a:spLocks/>
          </p:cNvSpPr>
          <p:nvPr/>
        </p:nvSpPr>
        <p:spPr>
          <a:xfrm>
            <a:off x="7464614" y="3856981"/>
            <a:ext cx="4157543" cy="120814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solidFill>
                  <a:srgbClr val="092864"/>
                </a:solidFill>
                <a:latin typeface="Roboto" panose="02000000000000000000"/>
              </a:rPr>
              <a:t>By using Reverse Engineered MAS Document, which contains in-depth knowledge of all the Modules of Rocket-Chip generated by Rocket-Chip SoC Generator</a:t>
            </a: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1064836" y="1252502"/>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p:txBody>
          <a:bodyPr/>
          <a:lstStyle/>
          <a:p>
            <a:r>
              <a:rPr lang="en-US" dirty="0"/>
              <a:t>Adding Custom Configuration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435063" cy="715089"/>
          </a:xfrm>
          <a:prstGeom prst="roundRect">
            <a:avLst/>
          </a:prstGeom>
          <a:noFill/>
          <a:ln w="28575">
            <a:noFill/>
          </a:ln>
          <a:effectLst/>
        </p:spPr>
        <p:txBody>
          <a:bodyPr wrap="square" rtlCol="0">
            <a:spAutoFit/>
          </a:bodyPr>
          <a:lstStyle/>
          <a:p>
            <a:r>
              <a:rPr lang="en-US" dirty="0">
                <a:solidFill>
                  <a:srgbClr val="092864"/>
                </a:solidFill>
              </a:rPr>
              <a:t>Rocket Core parameters</a:t>
            </a:r>
          </a:p>
        </p:txBody>
      </p:sp>
      <p:cxnSp>
        <p:nvCxnSpPr>
          <p:cNvPr id="13" name="Straight Arrow Connector 12"/>
          <p:cNvCxnSpPr>
            <a:cxnSpLocks/>
            <a:stCxn id="6" idx="3"/>
            <a:endCxn id="3" idx="1"/>
          </p:cNvCxnSpPr>
          <p:nvPr/>
        </p:nvCxnSpPr>
        <p:spPr>
          <a:xfrm flipV="1">
            <a:off x="6288657" y="2818078"/>
            <a:ext cx="3105720" cy="194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7" y="3520761"/>
            <a:ext cx="1349754"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Data Cache parameters</a:t>
            </a:r>
          </a:p>
        </p:txBody>
      </p:sp>
      <p:cxnSp>
        <p:nvCxnSpPr>
          <p:cNvPr id="16" name="Straight Arrow Connector 15"/>
          <p:cNvCxnSpPr>
            <a:cxnSpLocks/>
            <a:stCxn id="8" idx="3"/>
            <a:endCxn id="14" idx="1"/>
          </p:cNvCxnSpPr>
          <p:nvPr/>
        </p:nvCxnSpPr>
        <p:spPr>
          <a:xfrm flipV="1">
            <a:off x="6288656" y="3843927"/>
            <a:ext cx="3105721" cy="2693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Instruction Cache parameters</a:t>
            </a:r>
          </a:p>
        </p:txBody>
      </p:sp>
      <p:cxnSp>
        <p:nvCxnSpPr>
          <p:cNvPr id="23" name="Straight Arrow Connector 22"/>
          <p:cNvCxnSpPr>
            <a:cxnSpLocks/>
            <a:endCxn id="17" idx="1"/>
          </p:cNvCxnSpPr>
          <p:nvPr/>
        </p:nvCxnSpPr>
        <p:spPr>
          <a:xfrm flipV="1">
            <a:off x="6407871" y="4922031"/>
            <a:ext cx="2986506" cy="549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878678" y="237226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878677" y="340560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878678" y="4363068"/>
            <a:ext cx="4529193" cy="976572"/>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1959423"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lstStyle/>
          <a:p>
            <a:r>
              <a:rPr lang="en-US" dirty="0"/>
              <a:t>Configuring RV32IMC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3660757" y="1581592"/>
            <a:ext cx="4296229" cy="276999"/>
          </a:xfrm>
          <a:prstGeom prst="rect">
            <a:avLst/>
          </a:prstGeom>
          <a:noFill/>
          <a:ln>
            <a:noFill/>
          </a:ln>
          <a:effectLst>
            <a:glow rad="50800">
              <a:srgbClr val="092864">
                <a:alpha val="60000"/>
              </a:srgbClr>
            </a:glow>
          </a:effectLst>
        </p:spPr>
        <p:txBody>
          <a:bodyPr wrap="square" rtlCol="0">
            <a:spAutoFit/>
          </a:bodyPr>
          <a:lstStyle/>
          <a:p>
            <a:r>
              <a:rPr lang="en-US" sz="1200" dirty="0" err="1"/>
              <a:t>RocketCoreParams</a:t>
            </a:r>
            <a:r>
              <a:rPr lang="en-US" sz="1200" dirty="0"/>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633718"/>
            <a:ext cx="3823366" cy="646331"/>
          </a:xfrm>
          <a:prstGeom prst="rect">
            <a:avLst/>
          </a:prstGeom>
          <a:noFill/>
          <a:ln>
            <a:noFill/>
          </a:ln>
          <a:effectLst>
            <a:glow rad="50800">
              <a:srgbClr val="092864">
                <a:alpha val="60000"/>
              </a:srgbClr>
            </a:glow>
          </a:effectLst>
        </p:spPr>
        <p:txBody>
          <a:bodyPr wrap="square" rtlCol="0">
            <a:spAutoFit/>
          </a:bodyPr>
          <a:lstStyle/>
          <a:p>
            <a:r>
              <a:rPr lang="en-US" sz="1200" dirty="0"/>
              <a:t>We added </a:t>
            </a:r>
            <a:r>
              <a:rPr lang="en-US" sz="1200" dirty="0" err="1"/>
              <a:t>MulDiv</a:t>
            </a:r>
            <a:r>
              <a:rPr lang="en-US" sz="1200" dirty="0"/>
              <a:t>(Multiplier) with </a:t>
            </a:r>
            <a:r>
              <a:rPr lang="en-US" sz="1200" dirty="0" err="1"/>
              <a:t>MulDivParmas</a:t>
            </a:r>
            <a:r>
              <a:rPr lang="en-US" sz="1200" dirty="0"/>
              <a:t>, having default values, in the </a:t>
            </a:r>
            <a:r>
              <a:rPr lang="en-US" sz="1200" dirty="0" err="1"/>
              <a:t>RocketCoreParams</a:t>
            </a:r>
            <a:r>
              <a:rPr lang="en-US" sz="1200" dirty="0"/>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8" idx="1"/>
          </p:cNvCxnSpPr>
          <p:nvPr/>
        </p:nvCxnSpPr>
        <p:spPr>
          <a:xfrm flipV="1">
            <a:off x="6703077" y="1956884"/>
            <a:ext cx="1658201" cy="955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461665"/>
          </a:xfrm>
          <a:prstGeom prst="rect">
            <a:avLst/>
          </a:prstGeom>
          <a:noFill/>
          <a:ln>
            <a:noFill/>
          </a:ln>
          <a:effectLst>
            <a:glow rad="50800">
              <a:srgbClr val="092864">
                <a:alpha val="60000"/>
              </a:srgbClr>
            </a:glow>
          </a:effectLst>
        </p:spPr>
        <p:txBody>
          <a:bodyPr wrap="square">
            <a:spAutoFit/>
          </a:bodyPr>
          <a:lstStyle/>
          <a:p>
            <a:r>
              <a:rPr lang="en-US" sz="1200" dirty="0"/>
              <a:t>We updated the value of </a:t>
            </a:r>
            <a:r>
              <a:rPr lang="en-US" sz="1200" dirty="0" err="1"/>
              <a:t>useAtomics</a:t>
            </a:r>
            <a:r>
              <a:rPr lang="en-US" sz="1200" dirty="0"/>
              <a:t>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6145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2874453" cy="276999"/>
          </a:xfrm>
          <a:prstGeom prst="rect">
            <a:avLst/>
          </a:prstGeom>
          <a:noFill/>
        </p:spPr>
        <p:txBody>
          <a:bodyPr wrap="square" rtlCol="0">
            <a:spAutoFit/>
          </a:bodyPr>
          <a:lstStyle/>
          <a:p>
            <a:r>
              <a:rPr lang="en-GB" sz="1200" b="0" i="0" dirty="0">
                <a:effectLst/>
              </a:rPr>
              <a:t>The number of cycles per multiplication.</a:t>
            </a:r>
            <a:endParaRPr lang="en-US" sz="1200" dirty="0"/>
          </a:p>
        </p:txBody>
      </p:sp>
      <p:sp>
        <p:nvSpPr>
          <p:cNvPr id="17" name="TextBox 16">
            <a:extLst>
              <a:ext uri="{FF2B5EF4-FFF2-40B4-BE49-F238E27FC236}">
                <a16:creationId xmlns:a16="http://schemas.microsoft.com/office/drawing/2014/main" id="{CC377AB3-04DA-40BB-B568-789D76583DFB}"/>
              </a:ext>
            </a:extLst>
          </p:cNvPr>
          <p:cNvSpPr txBox="1"/>
          <p:nvPr/>
        </p:nvSpPr>
        <p:spPr>
          <a:xfrm>
            <a:off x="7221514" y="3944094"/>
            <a:ext cx="2903561" cy="830997"/>
          </a:xfrm>
          <a:prstGeom prst="rect">
            <a:avLst/>
          </a:prstGeom>
          <a:noFill/>
        </p:spPr>
        <p:txBody>
          <a:bodyPr wrap="square" rtlCol="0">
            <a:spAutoFit/>
          </a:bodyPr>
          <a:lstStyle/>
          <a:p>
            <a:r>
              <a:rPr lang="en-GB" sz="1200" b="0" i="0" dirty="0" err="1">
                <a:effectLst/>
                <a:cs typeface="Arial" panose="020B0604020202020204" pitchFamily="34" charset="0"/>
              </a:rPr>
              <a:t>mulEarlyOut</a:t>
            </a:r>
            <a:r>
              <a:rPr lang="en-GB" sz="1200" b="0" i="0" dirty="0">
                <a:effectLst/>
                <a:cs typeface="Arial" panose="020B0604020202020204" pitchFamily="34" charset="0"/>
              </a:rPr>
              <a:t> will make the multiplier's latency data-dependent, i.e., it will take fewer cycles to multiply small numbers than large ones.</a:t>
            </a:r>
            <a:endParaRPr lang="en-US" sz="1200" dirty="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15516" y="3592441"/>
            <a:ext cx="1705998" cy="76715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461665"/>
          </a:xfrm>
          <a:prstGeom prst="rect">
            <a:avLst/>
          </a:prstGeom>
          <a:noFill/>
        </p:spPr>
        <p:txBody>
          <a:bodyPr wrap="square" rtlCol="0">
            <a:spAutoFit/>
          </a:bodyPr>
          <a:lstStyle/>
          <a:p>
            <a:r>
              <a:rPr lang="en-GB" sz="1200" b="0" i="0" dirty="0" err="1">
                <a:effectLst/>
              </a:rPr>
              <a:t>divEarlyOut</a:t>
            </a:r>
            <a:r>
              <a:rPr lang="en-GB" sz="1200" b="0" i="0" dirty="0">
                <a:effectLst/>
              </a:rPr>
              <a:t> is analogous to </a:t>
            </a:r>
            <a:r>
              <a:rPr lang="en-GB" sz="1200" b="0" i="0" dirty="0" err="1">
                <a:effectLst/>
              </a:rPr>
              <a:t>mulEarlyOut</a:t>
            </a:r>
            <a:r>
              <a:rPr lang="en-GB" sz="1200" b="0" i="0" dirty="0">
                <a:effectLst/>
              </a:rPr>
              <a:t> (smaller numbers divide more quickly than larger ones).</a:t>
            </a:r>
            <a:endParaRPr lang="en-US" sz="1200" dirty="0"/>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3660757" y="1550097"/>
            <a:ext cx="4174380"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4AD751-F747-413B-9656-C6DE96BA7598}"/>
              </a:ext>
            </a:extLst>
          </p:cNvPr>
          <p:cNvSpPr/>
          <p:nvPr/>
        </p:nvSpPr>
        <p:spPr>
          <a:xfrm>
            <a:off x="8398127" y="1657101"/>
            <a:ext cx="3679696" cy="60349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8"/>
            <a:ext cx="2671949" cy="30777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06DD56-CCE7-47F7-8C27-9FE3855B8D72}"/>
              </a:ext>
            </a:extLst>
          </p:cNvPr>
          <p:cNvSpPr/>
          <p:nvPr/>
        </p:nvSpPr>
        <p:spPr>
          <a:xfrm>
            <a:off x="7250265" y="3952829"/>
            <a:ext cx="2623310" cy="82226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1"/>
            <a:ext cx="3168059" cy="423876"/>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101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EF43A8E-D418-423B-96D9-C292F5955CFE}"/>
              </a:ext>
            </a:extLst>
          </p:cNvPr>
          <p:cNvSpPr txBox="1"/>
          <p:nvPr/>
        </p:nvSpPr>
        <p:spPr>
          <a:xfrm>
            <a:off x="187864" y="3924219"/>
            <a:ext cx="1434100" cy="1015663"/>
          </a:xfrm>
          <a:prstGeom prst="rect">
            <a:avLst/>
          </a:prstGeom>
          <a:noFill/>
          <a:ln>
            <a:noFill/>
          </a:ln>
          <a:effectLst>
            <a:glow rad="50800">
              <a:srgbClr val="092864">
                <a:alpha val="60000"/>
              </a:srgbClr>
            </a:glow>
          </a:effectLst>
        </p:spPr>
        <p:txBody>
          <a:bodyPr wrap="square">
            <a:spAutoFit/>
          </a:bodyPr>
          <a:lstStyle/>
          <a:p>
            <a:r>
              <a:rPr lang="en-US" sz="1200" dirty="0"/>
              <a:t>We updated </a:t>
            </a:r>
            <a:r>
              <a:rPr lang="en-US" sz="1200" dirty="0" err="1"/>
              <a:t>fpu</a:t>
            </a:r>
            <a:r>
              <a:rPr lang="en-US" sz="1200" dirty="0"/>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233372" y="3956941"/>
            <a:ext cx="1416964" cy="98294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p:txBody>
          <a:bodyPr/>
          <a:lstStyle/>
          <a:p>
            <a:r>
              <a:rPr lang="en-US" dirty="0"/>
              <a:t>Rocket Core Params (Core)</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p:txBody>
          <a:bodyPr>
            <a:normAutofit/>
          </a:bodyPr>
          <a:lstStyle/>
          <a:p>
            <a:r>
              <a:rPr lang="en-US" sz="1800" dirty="0"/>
              <a:t>In the </a:t>
            </a:r>
            <a:r>
              <a:rPr lang="en-US" sz="1800" dirty="0" err="1"/>
              <a:t>RocketCoreParams</a:t>
            </a:r>
            <a:r>
              <a:rPr lang="en-US" sz="1800" dirty="0"/>
              <a:t>, </a:t>
            </a:r>
            <a:r>
              <a:rPr lang="en-US" sz="1800" dirty="0" err="1"/>
              <a:t>useCompressed</a:t>
            </a:r>
            <a:r>
              <a:rPr lang="en-US" sz="1800" dirty="0"/>
              <a:t> is true, means C extension is enabled by default.</a:t>
            </a:r>
          </a:p>
          <a:p>
            <a:endParaRPr lang="en-US" sz="1800" dirty="0"/>
          </a:p>
          <a:p>
            <a:endParaRPr lang="en-US" sz="1800" dirty="0"/>
          </a:p>
          <a:p>
            <a:endParaRPr lang="en-US" sz="1800" dirty="0"/>
          </a:p>
          <a:p>
            <a:pPr marL="0" indent="0">
              <a:buNone/>
            </a:pPr>
            <a:endParaRPr lang="en-US" sz="1800" dirty="0"/>
          </a:p>
          <a:p>
            <a:r>
              <a:rPr lang="en-US" sz="1800" dirty="0"/>
              <a:t>I extension is the base Extension and is also enabled by default.</a:t>
            </a:r>
          </a:p>
          <a:p>
            <a:endParaRPr lang="en-US" sz="1800" dirty="0"/>
          </a:p>
          <a:p>
            <a:r>
              <a:rPr lang="en-US" sz="1800" dirty="0"/>
              <a:t>Hence, our core is configured to support I, M and C Extensions.</a:t>
            </a:r>
          </a:p>
          <a:p>
            <a:endParaRPr lang="en-US" sz="1800" dirty="0"/>
          </a:p>
          <a:p>
            <a:endParaRPr lang="en-US" sz="1800" dirty="0"/>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1412950259"/>
              </p:ext>
            </p:extLst>
          </p:nvPr>
        </p:nvGraphicFramePr>
        <p:xfrm>
          <a:off x="899490" y="2416335"/>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106017" y="1507542"/>
            <a:ext cx="7182679" cy="4482441"/>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a:xfrm>
            <a:off x="838199" y="681037"/>
            <a:ext cx="7686675" cy="584901"/>
          </a:xfrm>
        </p:spPr>
        <p:txBody>
          <a:bodyPr>
            <a:normAutofit fontScale="90000"/>
          </a:bodyPr>
          <a:lstStyle/>
          <a:p>
            <a:r>
              <a:rPr lang="en-US" dirty="0"/>
              <a:t>Configuring the cache and </a:t>
            </a:r>
            <a:r>
              <a:rPr lang="en-US" dirty="0" err="1"/>
              <a:t>dcache</a:t>
            </a:r>
            <a:r>
              <a:rPr lang="en-US" dirty="0"/>
              <a:t> in Aghaz Core</a:t>
            </a:r>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6957391" y="2078620"/>
            <a:ext cx="4870933"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err="1">
                <a:solidFill>
                  <a:srgbClr val="092864"/>
                </a:solidFill>
                <a:latin typeface="Roboto" panose="02000000000000000000"/>
              </a:rPr>
              <a:t>dcache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DCacheParams</a:t>
            </a:r>
            <a:r>
              <a:rPr lang="en-US" sz="2800" dirty="0">
                <a:solidFill>
                  <a:srgbClr val="092864"/>
                </a:solidFill>
                <a:latin typeface="Roboto" panose="02000000000000000000"/>
              </a:rPr>
              <a:t>, which will set Data Cache parameters. Similarly, </a:t>
            </a:r>
            <a:r>
              <a:rPr lang="en-US" sz="2800" dirty="0" err="1">
                <a:solidFill>
                  <a:srgbClr val="092864"/>
                </a:solidFill>
                <a:latin typeface="Roboto" panose="02000000000000000000"/>
              </a:rPr>
              <a:t>icache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ICacheParams</a:t>
            </a:r>
            <a:r>
              <a:rPr lang="en-US" sz="2800" dirty="0">
                <a:solidFill>
                  <a:srgbClr val="092864"/>
                </a:solidFill>
                <a:latin typeface="Roboto" panose="02000000000000000000"/>
              </a:rPr>
              <a:t>, which are parameters for configuring Instruction Cache.</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503581"/>
            <a:ext cx="10515600" cy="451672"/>
          </a:xfrm>
        </p:spPr>
        <p:txBody>
          <a:bodyPr>
            <a:normAutofit/>
          </a:bodyPr>
          <a:lstStyle/>
          <a:p>
            <a:r>
              <a:rPr lang="en-US" sz="2400"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nvPr>
        </p:nvGraphicFramePr>
        <p:xfrm>
          <a:off x="838200" y="880164"/>
          <a:ext cx="10515597" cy="212344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nMSHRs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16 Ways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Sets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30119" y="3593873"/>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4 Ways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256 Sets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15424" y="3018246"/>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DCache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(16 x 64 x 64 == 64KB)</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828676" y="5479387"/>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ICache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(4 x 256 x 64 == 64KB)</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p:txBody>
          <a:bodyPr/>
          <a:lstStyle/>
          <a:p>
            <a:r>
              <a:rPr lang="en-US"/>
              <a:t>To be covered</a:t>
            </a:r>
            <a:endParaRPr lang="en-US" dirty="0"/>
          </a:p>
        </p:txBody>
      </p:sp>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838200" y="1467816"/>
            <a:ext cx="10515600" cy="4351338"/>
          </a:xfrm>
        </p:spPr>
        <p:txBody>
          <a:bodyPr>
            <a:normAutofit fontScale="92500" lnSpcReduction="10000"/>
          </a:bodyPr>
          <a:lstStyle/>
          <a:p>
            <a:r>
              <a:rPr lang="en-US" sz="1800" dirty="0"/>
              <a:t>Goals</a:t>
            </a:r>
          </a:p>
          <a:p>
            <a:pPr lvl="1"/>
            <a:r>
              <a:rPr lang="en-US" sz="1800" dirty="0"/>
              <a:t>To reduce the complexity of Rocket-Chip</a:t>
            </a:r>
          </a:p>
          <a:p>
            <a:pPr lvl="1"/>
            <a:r>
              <a:rPr lang="en-US" sz="1800" dirty="0"/>
              <a:t>Extend to add Vector extension.</a:t>
            </a:r>
          </a:p>
          <a:p>
            <a:r>
              <a:rPr lang="en-US" sz="1800" dirty="0"/>
              <a:t>Complexity of Task </a:t>
            </a:r>
          </a:p>
          <a:p>
            <a:pPr lvl="1"/>
            <a:r>
              <a:rPr lang="en-US" sz="1800" dirty="0"/>
              <a:t>Number of Modules, functions, Number of lines, objects </a:t>
            </a:r>
            <a:r>
              <a:rPr lang="en-US" sz="1800" dirty="0" err="1"/>
              <a:t>etc</a:t>
            </a:r>
            <a:endParaRPr lang="en-US" sz="1800" dirty="0"/>
          </a:p>
          <a:p>
            <a:pPr lvl="1"/>
            <a:r>
              <a:rPr lang="en-US" sz="1800" dirty="0"/>
              <a:t>Scala Vs Chisel</a:t>
            </a:r>
          </a:p>
          <a:p>
            <a:r>
              <a:rPr lang="en-US" sz="1800" dirty="0"/>
              <a:t>Software Methodology</a:t>
            </a:r>
          </a:p>
          <a:p>
            <a:pPr lvl="1"/>
            <a:r>
              <a:rPr lang="en-US" sz="1800" dirty="0"/>
              <a:t>UML – Class diagrams</a:t>
            </a:r>
          </a:p>
          <a:p>
            <a:pPr lvl="1"/>
            <a:r>
              <a:rPr lang="en-US" sz="1800" dirty="0"/>
              <a:t>Class diagrams to State diagrams</a:t>
            </a:r>
          </a:p>
          <a:p>
            <a:pPr lvl="1"/>
            <a:r>
              <a:rPr lang="en-US" sz="1800" dirty="0"/>
              <a:t>Software spec to Micro-architecture spec</a:t>
            </a:r>
          </a:p>
          <a:p>
            <a:r>
              <a:rPr lang="en-US" sz="1800" dirty="0"/>
              <a:t>Block </a:t>
            </a:r>
          </a:p>
          <a:p>
            <a:pPr lvl="1"/>
            <a:r>
              <a:rPr lang="en-US" sz="1800" dirty="0"/>
              <a:t>Shows how the methodology was employed</a:t>
            </a:r>
          </a:p>
          <a:p>
            <a:r>
              <a:rPr lang="en-US" sz="1800" dirty="0"/>
              <a:t>Future Research </a:t>
            </a:r>
          </a:p>
          <a:p>
            <a:pPr lvl="1"/>
            <a:r>
              <a:rPr lang="en-US" sz="1800" dirty="0"/>
              <a:t>Parameterize-able Micro-Architecture</a:t>
            </a:r>
          </a:p>
          <a:p>
            <a:pPr lvl="1"/>
            <a:r>
              <a:rPr lang="en-US" sz="1800" dirty="0"/>
              <a:t>Parameterize-able I/O interface </a:t>
            </a:r>
          </a:p>
        </p:txBody>
      </p:sp>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464614" y="2975884"/>
            <a:ext cx="4087306" cy="906232"/>
          </a:xfrm>
        </p:spPr>
        <p:txBody>
          <a:bodyPr vert="horz" lIns="91440" tIns="45720" rIns="91440" bIns="45720" rtlCol="0" anchor="b">
            <a:normAutofit/>
          </a:bodyPr>
          <a:lstStyle/>
          <a:p>
            <a:r>
              <a:rPr lang="en-US" sz="5400" dirty="0">
                <a:solidFill>
                  <a:srgbClr val="092864"/>
                </a:solidFill>
                <a:latin typeface="+mj-lt"/>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2"/>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7464614" y="426885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092864"/>
                </a:solidFill>
                <a:latin typeface="Roboto" panose="02000000000000000000"/>
              </a:rPr>
              <a:t>Aghaz Core contains, I, M and C extensions,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p:nvPr/>
        </p:nvCxnSpPr>
        <p:spPr>
          <a:xfrm>
            <a:off x="7464614" y="4015409"/>
            <a:ext cx="3905751"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4" descr="Table&#10;&#10;Description automatically generated">
            <a:extLst>
              <a:ext uri="{FF2B5EF4-FFF2-40B4-BE49-F238E27FC236}">
                <a16:creationId xmlns:a16="http://schemas.microsoft.com/office/drawing/2014/main" id="{5960B12F-B21F-4A43-8555-20E0F36789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36" t="26409" r="-20533" b="7954"/>
          <a:stretch/>
        </p:blipFill>
        <p:spPr>
          <a:xfrm>
            <a:off x="469337" y="574535"/>
            <a:ext cx="5931463" cy="5510676"/>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fontScale="90000"/>
          </a:bodyPr>
          <a:lstStyle/>
          <a:p>
            <a:r>
              <a:rPr lang="en-US" sz="5000" dirty="0">
                <a:solidFill>
                  <a:srgbClr val="092864"/>
                </a:solidFill>
                <a:latin typeface="+mj-lt"/>
                <a:ea typeface="+mj-ea"/>
                <a:cs typeface="+mj-cs"/>
              </a:rPr>
              <a:t>How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679095" y="3817360"/>
            <a:ext cx="4837043" cy="1403997"/>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800" dirty="0">
                <a:solidFill>
                  <a:srgbClr val="092864"/>
                </a:solidFill>
              </a:rPr>
              <a:t>The Parameters, their description and the modules which is controlled by that parameter is mentioned in the MAS Document.</a:t>
            </a:r>
            <a:br>
              <a:rPr lang="en-US" sz="1800" dirty="0">
                <a:solidFill>
                  <a:srgbClr val="092864"/>
                </a:solidFill>
              </a:rPr>
            </a:br>
            <a:endParaRPr lang="en-US" sz="1800" dirty="0">
              <a:solidFill>
                <a:srgbClr val="092864"/>
              </a:solidFill>
            </a:endParaRP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742910" y="2416750"/>
            <a:ext cx="4087306" cy="1012250"/>
          </a:xfrm>
        </p:spPr>
        <p:txBody>
          <a:bodyPr vert="horz" lIns="91440" tIns="45720" rIns="91440" bIns="45720" rtlCol="0" anchor="b">
            <a:normAutofit/>
          </a:bodyPr>
          <a:lstStyle/>
          <a:p>
            <a:r>
              <a:rPr lang="en-US" sz="5400" dirty="0">
                <a:solidFill>
                  <a:srgbClr val="092864"/>
                </a:solidFill>
                <a:latin typeface="+mj-lt"/>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2"/>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742910" y="398834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92864"/>
                </a:solidFill>
                <a:latin typeface="Roboto" panose="02000000000000000000"/>
              </a:rPr>
              <a:t>Rocket-Tile of Aghaz SoC contains Aghaz Core, Branch Target Buffer, L1 </a:t>
            </a:r>
            <a:r>
              <a:rPr lang="en-US" sz="1600" dirty="0" err="1">
                <a:solidFill>
                  <a:srgbClr val="092864"/>
                </a:solidFill>
                <a:latin typeface="Roboto" panose="02000000000000000000"/>
              </a:rPr>
              <a:t>Icache</a:t>
            </a:r>
            <a:r>
              <a:rPr lang="en-US" sz="1600" dirty="0">
                <a:solidFill>
                  <a:srgbClr val="092864"/>
                </a:solidFill>
                <a:latin typeface="Roboto" panose="02000000000000000000"/>
              </a:rPr>
              <a:t> &amp; </a:t>
            </a:r>
            <a:r>
              <a:rPr lang="en-US" sz="1600" dirty="0" err="1">
                <a:solidFill>
                  <a:srgbClr val="092864"/>
                </a:solidFill>
                <a:latin typeface="Roboto" panose="02000000000000000000"/>
              </a:rPr>
              <a:t>DCache</a:t>
            </a:r>
            <a:r>
              <a:rPr lang="en-US" sz="1600" dirty="0">
                <a:solidFill>
                  <a:srgbClr val="092864"/>
                </a:solidFill>
                <a:latin typeface="Roboto" panose="02000000000000000000"/>
              </a:rPr>
              <a:t> of 64-KB</a:t>
            </a: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832035" y="3697357"/>
            <a:ext cx="357808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467140" y="1674977"/>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Initializing Aghaz Core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2362200" y="3567053"/>
            <a:ext cx="6838950" cy="104835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buClr>
                <a:srgbClr val="092864"/>
              </a:buClr>
            </a:pPr>
            <a:r>
              <a:rPr lang="en-US" sz="2000" dirty="0">
                <a:latin typeface="Roboto" panose="02000000000000000000"/>
              </a:rPr>
              <a:t>Class </a:t>
            </a:r>
            <a:r>
              <a:rPr lang="en-US" sz="2000" dirty="0" err="1">
                <a:latin typeface="Roboto" panose="02000000000000000000"/>
              </a:rPr>
              <a:t>OldDefaultConfig</a:t>
            </a:r>
            <a:r>
              <a:rPr lang="en-US" sz="2000" dirty="0">
                <a:latin typeface="Roboto" panose="02000000000000000000"/>
              </a:rPr>
              <a:t> is extended by initializing an object AghazCore using bus </a:t>
            </a:r>
            <a:r>
              <a:rPr lang="en-US" sz="2000" dirty="0" err="1">
                <a:latin typeface="Roboto" panose="02000000000000000000"/>
              </a:rPr>
              <a:t>topoplogy</a:t>
            </a:r>
            <a:r>
              <a:rPr lang="en-US" sz="2000" dirty="0">
                <a:latin typeface="Roboto" panose="02000000000000000000"/>
              </a:rPr>
              <a:t> (</a:t>
            </a:r>
            <a:r>
              <a:rPr lang="en-US" sz="2000" dirty="0" err="1">
                <a:latin typeface="Roboto" panose="02000000000000000000"/>
              </a:rPr>
              <a:t>WithCoherentBusTopology</a:t>
            </a:r>
            <a:r>
              <a:rPr lang="en-US" sz="2000" dirty="0">
                <a:latin typeface="Roboto" panose="02000000000000000000"/>
              </a:rPr>
              <a:t>) and Base Configuration (</a:t>
            </a:r>
            <a:r>
              <a:rPr lang="en-US" sz="2000" dirty="0" err="1">
                <a:latin typeface="Roboto" panose="02000000000000000000"/>
              </a:rPr>
              <a:t>BaseConfig</a:t>
            </a:r>
            <a:r>
              <a:rPr lang="en-US" sz="2000" dirty="0">
                <a:latin typeface="Roboto" panose="02000000000000000000"/>
              </a:rPr>
              <a:t>).</a:t>
            </a:r>
          </a:p>
          <a:p>
            <a:pPr marL="514350" indent="-514350" algn="ctr">
              <a:lnSpc>
                <a:spcPct val="120000"/>
              </a:lnSpc>
              <a:buClr>
                <a:srgbClr val="092864"/>
              </a:buClr>
              <a:buFont typeface="Arial" panose="020B0604020202020204" pitchFamily="34" charset="0"/>
              <a:buChar char="•"/>
            </a:pPr>
            <a:endParaRPr lang="en-US" sz="2000" dirty="0">
              <a:latin typeface="Roboto" panose="02000000000000000000"/>
            </a:endParaRP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3573253"/>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sz="2800" b="1" dirty="0">
                <a:solidFill>
                  <a:srgbClr val="092864"/>
                </a:solidFill>
                <a:latin typeface="Roboto" panose="02000000000000000000"/>
              </a:rPr>
              <a:t>Customizing AghazCore to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092864"/>
              </a:solidFill>
              <a:latin typeface="Roboto" panose="02000000000000000000"/>
            </a:endParaRP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2415465" y="1326989"/>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cxnSp>
        <p:nvCxnSpPr>
          <p:cNvPr id="29" name="Straight Connector 28">
            <a:extLst>
              <a:ext uri="{FF2B5EF4-FFF2-40B4-BE49-F238E27FC236}">
                <a16:creationId xmlns:a16="http://schemas.microsoft.com/office/drawing/2014/main" id="{C9DA09AD-57F1-4C7C-8670-1F61EAA9B6B8}"/>
              </a:ext>
            </a:extLst>
          </p:cNvPr>
          <p:cNvCxnSpPr>
            <a:cxnSpLocks/>
          </p:cNvCxnSpPr>
          <p:nvPr/>
        </p:nvCxnSpPr>
        <p:spPr>
          <a:xfrm>
            <a:off x="3569110" y="1265938"/>
            <a:ext cx="0" cy="474372"/>
          </a:xfrm>
          <a:prstGeom prst="line">
            <a:avLst/>
          </a:prstGeom>
          <a:ln>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10B7B4-E739-4E52-87C3-280D4C6CCFDF}"/>
              </a:ext>
            </a:extLst>
          </p:cNvPr>
          <p:cNvCxnSpPr>
            <a:cxnSpLocks/>
          </p:cNvCxnSpPr>
          <p:nvPr/>
        </p:nvCxnSpPr>
        <p:spPr>
          <a:xfrm>
            <a:off x="1728843" y="1265938"/>
            <a:ext cx="1840267"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4FC098-3793-45A0-B528-AC792D1899A9}"/>
              </a:ext>
            </a:extLst>
          </p:cNvPr>
          <p:cNvCxnSpPr>
            <a:cxnSpLocks/>
          </p:cNvCxnSpPr>
          <p:nvPr/>
        </p:nvCxnSpPr>
        <p:spPr>
          <a:xfrm flipV="1">
            <a:off x="1728842" y="1265938"/>
            <a:ext cx="2" cy="2386594"/>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8A7FAD-4C31-4B7B-8775-41C2848B9EC3}"/>
              </a:ext>
            </a:extLst>
          </p:cNvPr>
          <p:cNvCxnSpPr>
            <a:cxnSpLocks/>
          </p:cNvCxnSpPr>
          <p:nvPr/>
        </p:nvCxnSpPr>
        <p:spPr>
          <a:xfrm flipH="1">
            <a:off x="1728844" y="3652532"/>
            <a:ext cx="4546596"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ECC405-B4BA-425F-B141-77C845BE0293}"/>
              </a:ext>
            </a:extLst>
          </p:cNvPr>
          <p:cNvCxnSpPr>
            <a:cxnSpLocks/>
          </p:cNvCxnSpPr>
          <p:nvPr/>
        </p:nvCxnSpPr>
        <p:spPr>
          <a:xfrm>
            <a:off x="6275439" y="3652532"/>
            <a:ext cx="0" cy="51388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7464614" y="2936127"/>
            <a:ext cx="4087306" cy="985745"/>
          </a:xfrm>
        </p:spPr>
        <p:txBody>
          <a:bodyPr vert="horz" lIns="91440" tIns="45720" rIns="91440" bIns="45720" rtlCol="0" anchor="b">
            <a:normAutofit/>
          </a:bodyPr>
          <a:lstStyle/>
          <a:p>
            <a:r>
              <a:rPr lang="en-US" sz="5400" dirty="0">
                <a:solidFill>
                  <a:srgbClr val="092864"/>
                </a:solidFill>
                <a:latin typeface="+mj-lt"/>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FFC368A-93E7-444E-B33E-26A0E3E3F526}"/>
              </a:ext>
            </a:extLst>
          </p:cNvPr>
          <p:cNvPicPr>
            <a:picLocks noGrp="1" noChangeAspect="1"/>
          </p:cNvPicPr>
          <p:nvPr>
            <p:ph idx="1"/>
          </p:nvPr>
        </p:nvPicPr>
        <p:blipFill>
          <a:blip r:embed="rId2"/>
          <a:srcRect t="38" b="38"/>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a:bodyPr>
          <a:lstStyle/>
          <a:p>
            <a:r>
              <a:rPr lang="en-US" sz="3800" dirty="0">
                <a:solidFill>
                  <a:srgbClr val="092864"/>
                </a:solidFill>
                <a:latin typeface="Roboto" panose="02000000000000000000"/>
                <a:ea typeface="+mj-ea"/>
                <a:cs typeface="+mj-cs"/>
              </a:rPr>
              <a:t>At this point our Aghaz SoC is successfully configured and ready to be built.</a:t>
            </a: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sz="3400" dirty="0">
                <a:solidFill>
                  <a:srgbClr val="092864"/>
                </a:solidFill>
                <a:latin typeface="Roboto" panose="02000000000000000000"/>
                <a:ea typeface="+mj-ea"/>
                <a:cs typeface="+mj-cs"/>
              </a:rPr>
              <a:t>Configuring an SoC to your Requirements in a quick process by means of this MAS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300" dirty="0"/>
              <a:t>Acknowledgements</a:t>
            </a:r>
            <a:br>
              <a:rPr lang="en-US" sz="1300" dirty="0"/>
            </a:br>
            <a:br>
              <a:rPr lang="en-US" sz="1300" dirty="0"/>
            </a:br>
            <a:r>
              <a:rPr lang="en-US" sz="1300" b="0" dirty="0"/>
              <a:t>This Document was made possible with the counselling, guidance and support of </a:t>
            </a:r>
            <a:r>
              <a:rPr lang="en-US" sz="1300" b="0" dirty="0" err="1"/>
              <a:t>Dr.Roomi</a:t>
            </a:r>
            <a:r>
              <a:rPr lang="en-US" sz="1300" b="0" dirty="0"/>
              <a:t> Naqvi, Dr Ali Ahmed Ansari, and Farhan Ahmed Karim. Without their encouragement and guidance, this could not be possible. </a:t>
            </a:r>
            <a:br>
              <a:rPr lang="en-US" sz="1300" b="0" dirty="0"/>
            </a:br>
            <a:r>
              <a:rPr lang="en-US" sz="1300" b="0" dirty="0"/>
              <a:t> </a:t>
            </a:r>
            <a:br>
              <a:rPr lang="en-US" sz="1300" b="0" dirty="0"/>
            </a:br>
            <a:r>
              <a:rPr lang="en-US" sz="1300" b="0" dirty="0"/>
              <a:t>This Document was created under the Lead of Uzair Khan,  along with the team of collaborators/ interns under him that gave their level best under the supervision of such experienced mentors.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1535754637"/>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F841-BD6F-48FD-9376-61CCE3E8E46E}"/>
              </a:ext>
            </a:extLst>
          </p:cNvPr>
          <p:cNvSpPr txBox="1"/>
          <p:nvPr/>
        </p:nvSpPr>
        <p:spPr>
          <a:xfrm>
            <a:off x="713983" y="726510"/>
            <a:ext cx="6425852" cy="523220"/>
          </a:xfrm>
          <a:prstGeom prst="rect">
            <a:avLst/>
          </a:prstGeom>
          <a:noFill/>
        </p:spPr>
        <p:txBody>
          <a:bodyPr wrap="square" rtlCol="0">
            <a:spAutoFit/>
          </a:bodyPr>
          <a:lstStyle/>
          <a:p>
            <a:r>
              <a:rPr lang="en-US" sz="2800" b="1"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7" name="TextBox 6">
            <a:extLst>
              <a:ext uri="{FF2B5EF4-FFF2-40B4-BE49-F238E27FC236}">
                <a16:creationId xmlns:a16="http://schemas.microsoft.com/office/drawing/2014/main" id="{53A4E464-4F6D-4834-9D28-4470E994FB6D}"/>
              </a:ext>
            </a:extLst>
          </p:cNvPr>
          <p:cNvSpPr txBox="1"/>
          <p:nvPr/>
        </p:nvSpPr>
        <p:spPr>
          <a:xfrm>
            <a:off x="581189" y="1370883"/>
            <a:ext cx="11029621" cy="489364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To provide a detailed elaboration and establish an understanding of Rocket-core to generate a customized System on Chip (SoC) using it. Moreover, to modify and enhance a module based on customized specifications later.</a:t>
            </a:r>
          </a:p>
          <a:p>
            <a:pPr marL="285750" indent="-285750" algn="just">
              <a:buFont typeface="Arial" panose="020B0604020202020204" pitchFamily="34" charset="0"/>
              <a:buChar char="•"/>
            </a:pPr>
            <a:endParaRPr lang="en-US" sz="24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To come up with a hardware  insight by  mapping it to blocks of code which highlights the wiring and back tracing of input/output by means of variables. The hardware mapping creates a linkage between software and hardware in entire workflow.</a:t>
            </a:r>
          </a:p>
          <a:p>
            <a:pPr marL="285750" indent="-285750" algn="just">
              <a:buFont typeface="Arial" panose="020B0604020202020204" pitchFamily="34" charset="0"/>
              <a:buChar char="•"/>
            </a:pPr>
            <a:endParaRPr lang="en-US" sz="24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The Microarchitecture Specification (MAS) Documentation developed by MERL-UIT aims to present  a detailed description of Rocket-chip core and its micro-architecture to e features additional representations such as block diagrams and flowcharts.</a:t>
            </a:r>
          </a:p>
        </p:txBody>
      </p:sp>
      <p:pic>
        <p:nvPicPr>
          <p:cNvPr id="9" name="Picture 8">
            <a:extLst>
              <a:ext uri="{FF2B5EF4-FFF2-40B4-BE49-F238E27FC236}">
                <a16:creationId xmlns:a16="http://schemas.microsoft.com/office/drawing/2014/main" id="{9F3812CB-7938-40FF-81C2-979C48BA2AF7}"/>
              </a:ext>
            </a:extLst>
          </p:cNvPr>
          <p:cNvPicPr>
            <a:picLocks noChangeAspect="1"/>
          </p:cNvPicPr>
          <p:nvPr/>
        </p:nvPicPr>
        <p:blipFill>
          <a:blip r:embed="rId2"/>
          <a:srcRect/>
          <a:stretch/>
        </p:blipFill>
        <p:spPr>
          <a:xfrm>
            <a:off x="10576290" y="5689096"/>
            <a:ext cx="1804524" cy="647777"/>
          </a:xfrm>
          <a:prstGeom prst="rect">
            <a:avLst/>
          </a:prstGeom>
        </p:spPr>
      </p:pic>
    </p:spTree>
    <p:extLst>
      <p:ext uri="{BB962C8B-B14F-4D97-AF65-F5344CB8AC3E}">
        <p14:creationId xmlns:p14="http://schemas.microsoft.com/office/powerpoint/2010/main" val="3600573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pic>
        <p:nvPicPr>
          <p:cNvPr id="17" name="Picture 16">
            <a:extLst>
              <a:ext uri="{FF2B5EF4-FFF2-40B4-BE49-F238E27FC236}">
                <a16:creationId xmlns:a16="http://schemas.microsoft.com/office/drawing/2014/main" id="{65FC722B-5F7E-45F3-85F6-EFCB8DE3EA6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778835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38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838200" y="1711901"/>
            <a:ext cx="10515600" cy="3434198"/>
          </a:xfrm>
        </p:spPr>
        <p:txBody>
          <a:bodyPr>
            <a:normAutofit/>
          </a:bodyPr>
          <a:lstStyle/>
          <a:p>
            <a:r>
              <a:rPr lang="en-US" sz="2000" dirty="0"/>
              <a:t>We decode basic modules of rocket chip by taking understanding of its code line by line with the help of Scala and Chisel expertise. </a:t>
            </a:r>
            <a:br>
              <a:rPr lang="en-US" sz="2000" dirty="0"/>
            </a:br>
            <a:endParaRPr lang="en-US" sz="2000" dirty="0"/>
          </a:p>
          <a:p>
            <a:r>
              <a:rPr lang="en-US" sz="2000" dirty="0"/>
              <a:t>We convert these modules code understanding into flow charts and start making Micro Architecture Specification (MAS) documentation. </a:t>
            </a:r>
            <a:br>
              <a:rPr lang="en-US" sz="2000" dirty="0"/>
            </a:br>
            <a:endParaRPr lang="en-US" sz="2000" dirty="0"/>
          </a:p>
          <a:p>
            <a:r>
              <a:rPr lang="en-US" sz="2000" dirty="0"/>
              <a:t>We make flow charts for different modules of Rocket Chip. After completion of flow charts, we make block diagrams of Rocket Chip modules according to its configuration pin in and out</a:t>
            </a:r>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2" y="582126"/>
            <a:ext cx="3209026" cy="819823"/>
          </a:xfrm>
        </p:spPr>
        <p:txBody>
          <a:bodyPr>
            <a:normAutofit fontScale="90000"/>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7" y="1566958"/>
            <a:ext cx="7372709" cy="4005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entire Rocket-chip Is coded in Scala language that compiles it using one of its library ‘’chisel’’. An RTL is generated by chisel which further leads to the Verilog of Rocket-chip</a:t>
            </a:r>
            <a:endParaRPr lang="en-US" dirty="0"/>
          </a:p>
          <a:p>
            <a:r>
              <a:rPr lang="en-US" dirty="0"/>
              <a:t>Rocket-chip is an SoC generator and can be configured with single or multiple processor cores, caches, on-chip busses, individual buses and bus interconnections. All these devices are a part of SoC which is referred as a sub system.</a:t>
            </a:r>
          </a:p>
          <a:p>
            <a:r>
              <a:rPr lang="en-US" dirty="0"/>
              <a:t>A full chip however needs some additional devices that have not been accommodated in the Rocket-chip repository which can be viewed at </a:t>
            </a:r>
            <a:r>
              <a:rPr lang="en-US" dirty="0" err="1">
                <a:hlinkClick r:id="rId2"/>
              </a:rPr>
              <a:t>sifive</a:t>
            </a:r>
            <a:r>
              <a:rPr lang="en-US" dirty="0">
                <a:hlinkClick r:id="rId2"/>
              </a:rPr>
              <a:t>/</a:t>
            </a:r>
            <a:r>
              <a:rPr lang="en-US" dirty="0" err="1">
                <a:hlinkClick r:id="rId2"/>
              </a:rPr>
              <a:t>sifive</a:t>
            </a:r>
            <a:r>
              <a:rPr lang="en-US" dirty="0">
                <a:hlinkClick r:id="rId2"/>
              </a:rPr>
              <a:t>-blocks</a:t>
            </a:r>
            <a:r>
              <a:rPr lang="en-US" dirty="0"/>
              <a:t>. There are other IPs not vended open source and for this integration purpose a black box is needed with the use of diplomacy. </a:t>
            </a:r>
          </a:p>
          <a:p>
            <a:r>
              <a:rPr lang="en-US" dirty="0"/>
              <a:t>Diplomacy is a Scala run-time parameter negotiation and generation mechanism. It</a:t>
            </a:r>
            <a:r>
              <a:rPr lang="en-GB" dirty="0"/>
              <a:t> </a:t>
            </a:r>
            <a:r>
              <a:rPr lang="en-US" dirty="0"/>
              <a:t>is implemented in chisel language and heavily leverages the software engineering features provided by Chisel (Scala).</a:t>
            </a:r>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3"/>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4"/>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a:t>ROCKET-CHIP Micro-Architecture</a:t>
            </a:r>
            <a:endParaRPr lang="en-US" dirty="0"/>
          </a:p>
        </p:txBody>
      </p:sp>
      <p:pic>
        <p:nvPicPr>
          <p:cNvPr id="5" name="Content Placeholder 4">
            <a:extLst>
              <a:ext uri="{FF2B5EF4-FFF2-40B4-BE49-F238E27FC236}">
                <a16:creationId xmlns:a16="http://schemas.microsoft.com/office/drawing/2014/main" id="{B94D55C7-DA4A-4396-B5B4-5C9FE95E01AA}"/>
              </a:ext>
            </a:extLst>
          </p:cNvPr>
          <p:cNvPicPr>
            <a:picLocks noGrp="1" noChangeAspect="1"/>
          </p:cNvPicPr>
          <p:nvPr>
            <p:ph idx="1"/>
          </p:nvPr>
        </p:nvPicPr>
        <p:blipFill>
          <a:blip r:embed="rId2"/>
          <a:srcRect/>
          <a:stretch/>
        </p:blipFill>
        <p:spPr>
          <a:xfrm>
            <a:off x="942854" y="1332566"/>
            <a:ext cx="9509992" cy="4500563"/>
          </a:xfrm>
        </p:spPr>
      </p:pic>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3"/>
          <a:srcRect/>
          <a:stretch/>
        </p:blipFill>
        <p:spPr>
          <a:xfrm>
            <a:off x="10440154" y="5671226"/>
            <a:ext cx="1975007" cy="708976"/>
          </a:xfrm>
          <a:prstGeom prst="rect">
            <a:avLst/>
          </a:prstGeom>
        </p:spPr>
      </p:pic>
    </p:spTree>
    <p:extLst>
      <p:ext uri="{BB962C8B-B14F-4D97-AF65-F5344CB8AC3E}">
        <p14:creationId xmlns:p14="http://schemas.microsoft.com/office/powerpoint/2010/main" val="14259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1EBC-549F-4684-B4D9-92D4242AECCB}"/>
              </a:ext>
            </a:extLst>
          </p:cNvPr>
          <p:cNvSpPr>
            <a:spLocks noGrp="1"/>
          </p:cNvSpPr>
          <p:nvPr>
            <p:ph type="title"/>
          </p:nvPr>
        </p:nvSpPr>
        <p:spPr>
          <a:xfrm>
            <a:off x="838200" y="429750"/>
            <a:ext cx="10515600" cy="584901"/>
          </a:xfrm>
        </p:spPr>
        <p:txBody>
          <a:bodyPr/>
          <a:lstStyle/>
          <a:p>
            <a:r>
              <a:rPr lang="en-GB" dirty="0"/>
              <a:t>Rocket-chip Modules Description</a:t>
            </a:r>
            <a:endParaRPr lang="en-US" dirty="0"/>
          </a:p>
        </p:txBody>
      </p:sp>
      <p:graphicFrame>
        <p:nvGraphicFramePr>
          <p:cNvPr id="4" name="Table 4">
            <a:extLst>
              <a:ext uri="{FF2B5EF4-FFF2-40B4-BE49-F238E27FC236}">
                <a16:creationId xmlns:a16="http://schemas.microsoft.com/office/drawing/2014/main" id="{BF2CABBD-1D83-4B03-BDE4-BF1B8B25D9BA}"/>
              </a:ext>
            </a:extLst>
          </p:cNvPr>
          <p:cNvGraphicFramePr>
            <a:graphicFrameLocks noGrp="1"/>
          </p:cNvGraphicFramePr>
          <p:nvPr>
            <p:ph idx="1"/>
            <p:extLst>
              <p:ext uri="{D42A27DB-BD31-4B8C-83A1-F6EECF244321}">
                <p14:modId xmlns:p14="http://schemas.microsoft.com/office/powerpoint/2010/main" val="1686565876"/>
              </p:ext>
            </p:extLst>
          </p:nvPr>
        </p:nvGraphicFramePr>
        <p:xfrm>
          <a:off x="838200" y="1518066"/>
          <a:ext cx="10515600" cy="214884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US" sz="1400" kern="1200" dirty="0">
                          <a:solidFill>
                            <a:schemeClr val="dk1"/>
                          </a:solidFill>
                          <a:effectLst/>
                          <a:latin typeface="+mn-lt"/>
                          <a:ea typeface="+mn-ea"/>
                          <a:cs typeface="+mn-cs"/>
                        </a:rPr>
                        <a:t>PTW</a:t>
                      </a:r>
                      <a:endParaRPr lang="en-US" sz="1400" dirty="0"/>
                    </a:p>
                  </a:txBody>
                  <a:tcPr/>
                </a:tc>
                <a:tc>
                  <a:txBody>
                    <a:bodyPr/>
                    <a:lstStyle/>
                    <a:p>
                      <a:r>
                        <a:rPr lang="en-US" sz="1400" kern="1200" dirty="0">
                          <a:solidFill>
                            <a:schemeClr val="dk1"/>
                          </a:solidFill>
                          <a:effectLst/>
                          <a:latin typeface="+mn-lt"/>
                          <a:ea typeface="+mn-ea"/>
                          <a:cs typeface="+mn-cs"/>
                        </a:rPr>
                        <a:t>Page table is used to access the virtual memory To Allocate/de-allocate memory in same size chunks (pages).A hardware page table walker (PTW) walks the page table</a:t>
                      </a:r>
                    </a:p>
                  </a:txBody>
                  <a:tcPr/>
                </a:tc>
                <a:extLst>
                  <a:ext uri="{0D108BD9-81ED-4DB2-BD59-A6C34878D82A}">
                    <a16:rowId xmlns:a16="http://schemas.microsoft.com/office/drawing/2014/main" val="1722403680"/>
                  </a:ext>
                </a:extLst>
              </a:tr>
              <a:tr h="370840">
                <a:tc>
                  <a:txBody>
                    <a:bodyPr/>
                    <a:lstStyle/>
                    <a:p>
                      <a:r>
                        <a:rPr lang="en-US" sz="1400" kern="1200" dirty="0">
                          <a:solidFill>
                            <a:schemeClr val="dk1"/>
                          </a:solidFill>
                          <a:effectLst/>
                          <a:latin typeface="+mn-lt"/>
                          <a:ea typeface="+mn-ea"/>
                          <a:cs typeface="+mn-cs"/>
                        </a:rPr>
                        <a:t>Priority Encoder</a:t>
                      </a:r>
                      <a:endParaRPr lang="en-US" sz="1400" dirty="0"/>
                    </a:p>
                  </a:txBody>
                  <a:tcPr/>
                </a:tc>
                <a:tc>
                  <a:txBody>
                    <a:bodyPr/>
                    <a:lstStyle/>
                    <a:p>
                      <a:r>
                        <a:rPr lang="en-US" sz="1400" kern="1200" dirty="0">
                          <a:solidFill>
                            <a:schemeClr val="dk1"/>
                          </a:solidFill>
                          <a:effectLst/>
                          <a:latin typeface="+mn-lt"/>
                          <a:ea typeface="+mn-ea"/>
                          <a:cs typeface="+mn-cs"/>
                        </a:rPr>
                        <a:t>Priority Encoders take all of their data inputs one at a time and converts them into an equivalent binary code at its output</a:t>
                      </a:r>
                    </a:p>
                  </a:txBody>
                  <a:tcPr/>
                </a:tc>
                <a:extLst>
                  <a:ext uri="{0D108BD9-81ED-4DB2-BD59-A6C34878D82A}">
                    <a16:rowId xmlns:a16="http://schemas.microsoft.com/office/drawing/2014/main" val="755358404"/>
                  </a:ext>
                </a:extLst>
              </a:tr>
              <a:tr h="370840">
                <a:tc>
                  <a:txBody>
                    <a:bodyPr/>
                    <a:lstStyle/>
                    <a:p>
                      <a:r>
                        <a:rPr lang="en-US" sz="1400" kern="1200" dirty="0">
                          <a:solidFill>
                            <a:schemeClr val="dk1"/>
                          </a:solidFill>
                          <a:effectLst/>
                          <a:latin typeface="+mn-lt"/>
                          <a:ea typeface="+mn-ea"/>
                          <a:cs typeface="+mn-cs"/>
                        </a:rPr>
                        <a:t>EPC</a:t>
                      </a:r>
                      <a:endParaRPr lang="en-US" sz="1400" dirty="0"/>
                    </a:p>
                  </a:txBody>
                  <a:tcPr/>
                </a:tc>
                <a:tc>
                  <a:txBody>
                    <a:bodyPr/>
                    <a:lstStyle/>
                    <a:p>
                      <a:r>
                        <a:rPr lang="en-US" sz="1400" kern="1200" dirty="0">
                          <a:solidFill>
                            <a:schemeClr val="dk1"/>
                          </a:solidFill>
                          <a:effectLst/>
                          <a:latin typeface="+mn-lt"/>
                          <a:ea typeface="+mn-ea"/>
                          <a:cs typeface="+mn-cs"/>
                        </a:rPr>
                        <a:t>The Exception Program Counter (EPC) is used to store the address of the instruction that was executing when the exception was generated. </a:t>
                      </a:r>
                    </a:p>
                  </a:txBody>
                  <a:tcPr/>
                </a:tc>
                <a:extLst>
                  <a:ext uri="{0D108BD9-81ED-4DB2-BD59-A6C34878D82A}">
                    <a16:rowId xmlns:a16="http://schemas.microsoft.com/office/drawing/2014/main" val="3540331349"/>
                  </a:ext>
                </a:extLst>
              </a:tr>
              <a:tr h="370840">
                <a:tc>
                  <a:txBody>
                    <a:bodyPr/>
                    <a:lstStyle/>
                    <a:p>
                      <a:r>
                        <a:rPr lang="en-US" sz="1400" kern="1200" dirty="0">
                          <a:solidFill>
                            <a:schemeClr val="dk1"/>
                          </a:solidFill>
                          <a:effectLst/>
                          <a:latin typeface="+mn-lt"/>
                          <a:ea typeface="+mn-ea"/>
                          <a:cs typeface="+mn-cs"/>
                        </a:rPr>
                        <a:t>NPC</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New Program Counter (NPC). It increments +4 in current PC and store in register.</a:t>
                      </a:r>
                    </a:p>
                  </a:txBody>
                  <a:tcPr/>
                </a:tc>
                <a:extLst>
                  <a:ext uri="{0D108BD9-81ED-4DB2-BD59-A6C34878D82A}">
                    <a16:rowId xmlns:a16="http://schemas.microsoft.com/office/drawing/2014/main" val="2542986821"/>
                  </a:ext>
                </a:extLst>
              </a:tr>
            </a:tbl>
          </a:graphicData>
        </a:graphic>
      </p:graphicFrame>
      <p:sp>
        <p:nvSpPr>
          <p:cNvPr id="5" name="Title 1">
            <a:extLst>
              <a:ext uri="{FF2B5EF4-FFF2-40B4-BE49-F238E27FC236}">
                <a16:creationId xmlns:a16="http://schemas.microsoft.com/office/drawing/2014/main" id="{CAFDD8D2-3B1C-43DA-A578-368D9075D183}"/>
              </a:ext>
            </a:extLst>
          </p:cNvPr>
          <p:cNvSpPr txBox="1">
            <a:spLocks/>
          </p:cNvSpPr>
          <p:nvPr/>
        </p:nvSpPr>
        <p:spPr>
          <a:xfrm>
            <a:off x="755210" y="1059914"/>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NPC-GEN Modules Description</a:t>
            </a:r>
            <a:endParaRPr lang="en-US" sz="1800" dirty="0"/>
          </a:p>
        </p:txBody>
      </p:sp>
      <p:graphicFrame>
        <p:nvGraphicFramePr>
          <p:cNvPr id="6" name="Table 4">
            <a:extLst>
              <a:ext uri="{FF2B5EF4-FFF2-40B4-BE49-F238E27FC236}">
                <a16:creationId xmlns:a16="http://schemas.microsoft.com/office/drawing/2014/main" id="{72812329-AE8D-4316-8304-3D0A3C9776AA}"/>
              </a:ext>
            </a:extLst>
          </p:cNvPr>
          <p:cNvGraphicFramePr>
            <a:graphicFrameLocks/>
          </p:cNvGraphicFramePr>
          <p:nvPr>
            <p:extLst>
              <p:ext uri="{D42A27DB-BD31-4B8C-83A1-F6EECF244321}">
                <p14:modId xmlns:p14="http://schemas.microsoft.com/office/powerpoint/2010/main" val="973668926"/>
              </p:ext>
            </p:extLst>
          </p:nvPr>
        </p:nvGraphicFramePr>
        <p:xfrm>
          <a:off x="838200" y="4276446"/>
          <a:ext cx="10515600" cy="177800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US" sz="1400" kern="1200" dirty="0" err="1">
                          <a:solidFill>
                            <a:schemeClr val="dk1"/>
                          </a:solidFill>
                          <a:effectLst/>
                          <a:latin typeface="+mn-lt"/>
                          <a:ea typeface="+mn-ea"/>
                          <a:cs typeface="+mn-cs"/>
                        </a:rPr>
                        <a:t>ICache</a:t>
                      </a:r>
                      <a:endParaRPr lang="en-US" sz="1400" dirty="0"/>
                    </a:p>
                  </a:txBody>
                  <a:tcPr/>
                </a:tc>
                <a:tc>
                  <a:txBody>
                    <a:bodyPr/>
                    <a:lstStyle/>
                    <a:p>
                      <a:r>
                        <a:rPr lang="en-US" sz="1400" kern="1200" dirty="0">
                          <a:solidFill>
                            <a:schemeClr val="dk1"/>
                          </a:solidFill>
                          <a:effectLst/>
                          <a:latin typeface="+mn-lt"/>
                          <a:ea typeface="+mn-ea"/>
                          <a:cs typeface="+mn-cs"/>
                        </a:rPr>
                        <a:t>The Instruction Cache acts as a buffer memory between external memory and the core processor.</a:t>
                      </a:r>
                    </a:p>
                  </a:txBody>
                  <a:tcPr/>
                </a:tc>
                <a:extLst>
                  <a:ext uri="{0D108BD9-81ED-4DB2-BD59-A6C34878D82A}">
                    <a16:rowId xmlns:a16="http://schemas.microsoft.com/office/drawing/2014/main" val="3047865944"/>
                  </a:ext>
                </a:extLst>
              </a:tr>
              <a:tr h="370840">
                <a:tc>
                  <a:txBody>
                    <a:bodyPr/>
                    <a:lstStyle/>
                    <a:p>
                      <a:r>
                        <a:rPr lang="en-US" sz="1400" kern="1200" dirty="0">
                          <a:solidFill>
                            <a:schemeClr val="dk1"/>
                          </a:solidFill>
                          <a:effectLst/>
                          <a:latin typeface="+mn-lt"/>
                          <a:ea typeface="+mn-ea"/>
                          <a:cs typeface="+mn-cs"/>
                        </a:rPr>
                        <a:t>BTB </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Branch Target Buffer (BTB) is a cache-like component in processors that is used for branch prediction. The main concept of the BTB is to store the program counter (PC) of a branch instruction, and also the PC of the target of the branch.</a:t>
                      </a:r>
                    </a:p>
                  </a:txBody>
                  <a:tcPr/>
                </a:tc>
                <a:extLst>
                  <a:ext uri="{0D108BD9-81ED-4DB2-BD59-A6C34878D82A}">
                    <a16:rowId xmlns:a16="http://schemas.microsoft.com/office/drawing/2014/main" val="2852778723"/>
                  </a:ext>
                </a:extLst>
              </a:tr>
              <a:tr h="370840">
                <a:tc>
                  <a:txBody>
                    <a:bodyPr/>
                    <a:lstStyle/>
                    <a:p>
                      <a:r>
                        <a:rPr lang="en-US" sz="1400" kern="1200" dirty="0">
                          <a:solidFill>
                            <a:schemeClr val="dk1"/>
                          </a:solidFill>
                          <a:effectLst/>
                          <a:latin typeface="+mn-lt"/>
                          <a:ea typeface="+mn-ea"/>
                          <a:cs typeface="+mn-cs"/>
                        </a:rPr>
                        <a:t>TLB</a:t>
                      </a:r>
                      <a:endParaRPr lang="en-US" sz="1000" dirty="0"/>
                    </a:p>
                  </a:txBody>
                  <a:tcPr/>
                </a:tc>
                <a:tc>
                  <a:txBody>
                    <a:bodyPr/>
                    <a:lstStyle/>
                    <a:p>
                      <a:r>
                        <a:rPr lang="en-US" sz="1400" kern="1200" dirty="0">
                          <a:solidFill>
                            <a:schemeClr val="dk1"/>
                          </a:solidFill>
                          <a:effectLst/>
                          <a:latin typeface="+mn-lt"/>
                          <a:ea typeface="+mn-ea"/>
                          <a:cs typeface="+mn-cs"/>
                        </a:rPr>
                        <a:t>Translation Lookaside Buffer (TLB) is memory cache which is used to keep track of recently used transactions and </a:t>
                      </a:r>
                    </a:p>
                    <a:p>
                      <a:r>
                        <a:rPr lang="en-US" sz="1400" kern="1200" dirty="0">
                          <a:solidFill>
                            <a:schemeClr val="dk1"/>
                          </a:solidFill>
                          <a:effectLst/>
                          <a:latin typeface="+mn-lt"/>
                          <a:ea typeface="+mn-ea"/>
                          <a:cs typeface="+mn-cs"/>
                        </a:rPr>
                        <a:t>reduce the time taken to access a user memory location</a:t>
                      </a:r>
                    </a:p>
                  </a:txBody>
                  <a:tcPr/>
                </a:tc>
                <a:extLst>
                  <a:ext uri="{0D108BD9-81ED-4DB2-BD59-A6C34878D82A}">
                    <a16:rowId xmlns:a16="http://schemas.microsoft.com/office/drawing/2014/main" val="2834966382"/>
                  </a:ext>
                </a:extLst>
              </a:tr>
            </a:tbl>
          </a:graphicData>
        </a:graphic>
      </p:graphicFrame>
      <p:sp>
        <p:nvSpPr>
          <p:cNvPr id="7" name="Title 1">
            <a:extLst>
              <a:ext uri="{FF2B5EF4-FFF2-40B4-BE49-F238E27FC236}">
                <a16:creationId xmlns:a16="http://schemas.microsoft.com/office/drawing/2014/main" id="{4940A22E-E302-45B5-94EC-D4D80B590537}"/>
              </a:ext>
            </a:extLst>
          </p:cNvPr>
          <p:cNvSpPr txBox="1">
            <a:spLocks/>
          </p:cNvSpPr>
          <p:nvPr/>
        </p:nvSpPr>
        <p:spPr>
          <a:xfrm>
            <a:off x="755210" y="3818294"/>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FETCH Modules Description</a:t>
            </a:r>
            <a:endParaRPr lang="en-US" sz="1800" dirty="0"/>
          </a:p>
        </p:txBody>
      </p:sp>
      <p:pic>
        <p:nvPicPr>
          <p:cNvPr id="9" name="Picture 8">
            <a:extLst>
              <a:ext uri="{FF2B5EF4-FFF2-40B4-BE49-F238E27FC236}">
                <a16:creationId xmlns:a16="http://schemas.microsoft.com/office/drawing/2014/main" id="{0D3733A4-DBF3-4BC9-91CC-4BA7C5245AC7}"/>
              </a:ext>
            </a:extLst>
          </p:cNvPr>
          <p:cNvPicPr>
            <a:picLocks noChangeAspect="1"/>
          </p:cNvPicPr>
          <p:nvPr/>
        </p:nvPicPr>
        <p:blipFill>
          <a:blip r:embed="rId2"/>
          <a:srcRect/>
          <a:stretch/>
        </p:blipFill>
        <p:spPr>
          <a:xfrm>
            <a:off x="10701196" y="5764932"/>
            <a:ext cx="1713965" cy="615269"/>
          </a:xfrm>
          <a:prstGeom prst="rect">
            <a:avLst/>
          </a:prstGeom>
        </p:spPr>
      </p:pic>
    </p:spTree>
    <p:extLst>
      <p:ext uri="{BB962C8B-B14F-4D97-AF65-F5344CB8AC3E}">
        <p14:creationId xmlns:p14="http://schemas.microsoft.com/office/powerpoint/2010/main" val="350550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8DA3764B-63A2-45FE-A4ED-09A2F73DAA77}"/>
              </a:ext>
            </a:extLst>
          </p:cNvPr>
          <p:cNvGraphicFramePr>
            <a:graphicFrameLocks/>
          </p:cNvGraphicFramePr>
          <p:nvPr>
            <p:extLst>
              <p:ext uri="{D42A27DB-BD31-4B8C-83A1-F6EECF244321}">
                <p14:modId xmlns:p14="http://schemas.microsoft.com/office/powerpoint/2010/main" val="2731941906"/>
              </p:ext>
            </p:extLst>
          </p:nvPr>
        </p:nvGraphicFramePr>
        <p:xfrm>
          <a:off x="575654" y="1264559"/>
          <a:ext cx="10515600" cy="460248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US" sz="1400" kern="1200" dirty="0">
                          <a:solidFill>
                            <a:schemeClr val="dk1"/>
                          </a:solidFill>
                          <a:effectLst/>
                          <a:latin typeface="+mn-lt"/>
                          <a:ea typeface="+mn-ea"/>
                          <a:cs typeface="+mn-cs"/>
                        </a:rPr>
                        <a:t>Register File</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Registers are temporary storage locations that hold data and addresses. The register file is the component that contains all the general-purpose registers of the microprocessor</a:t>
                      </a:r>
                    </a:p>
                  </a:txBody>
                  <a:tcPr/>
                </a:tc>
                <a:extLst>
                  <a:ext uri="{0D108BD9-81ED-4DB2-BD59-A6C34878D82A}">
                    <a16:rowId xmlns:a16="http://schemas.microsoft.com/office/drawing/2014/main" val="156372576"/>
                  </a:ext>
                </a:extLst>
              </a:tr>
              <a:tr h="370840">
                <a:tc>
                  <a:txBody>
                    <a:bodyPr/>
                    <a:lstStyle/>
                    <a:p>
                      <a:r>
                        <a:rPr lang="en-US" sz="1400" kern="1200" dirty="0">
                          <a:solidFill>
                            <a:schemeClr val="dk1"/>
                          </a:solidFill>
                          <a:effectLst/>
                          <a:latin typeface="+mn-lt"/>
                          <a:ea typeface="+mn-ea"/>
                          <a:cs typeface="+mn-cs"/>
                        </a:rPr>
                        <a:t>Instruction buffer</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effectLst/>
                          <a:latin typeface="+mn-lt"/>
                          <a:ea typeface="+mn-ea"/>
                          <a:cs typeface="+mn-cs"/>
                        </a:rPr>
                        <a:t>Ibuffer</a:t>
                      </a:r>
                      <a:r>
                        <a:rPr lang="en-US" sz="1400" kern="1200" dirty="0">
                          <a:solidFill>
                            <a:schemeClr val="dk1"/>
                          </a:solidFill>
                          <a:effectLst/>
                          <a:latin typeface="+mn-lt"/>
                          <a:ea typeface="+mn-ea"/>
                          <a:cs typeface="+mn-cs"/>
                        </a:rPr>
                        <a:t> is a temporary register where the opcode of the currently fetched instruction is stored.</a:t>
                      </a:r>
                    </a:p>
                  </a:txBody>
                  <a:tcPr/>
                </a:tc>
                <a:extLst>
                  <a:ext uri="{0D108BD9-81ED-4DB2-BD59-A6C34878D82A}">
                    <a16:rowId xmlns:a16="http://schemas.microsoft.com/office/drawing/2014/main" val="700870195"/>
                  </a:ext>
                </a:extLst>
              </a:tr>
              <a:tr h="370840">
                <a:tc>
                  <a:txBody>
                    <a:bodyPr/>
                    <a:lstStyle/>
                    <a:p>
                      <a:r>
                        <a:rPr lang="en-GB" sz="1400" dirty="0"/>
                        <a:t>RVC</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This Module holds RISC-V Compressed (C-Extension) Instructions</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4101102659"/>
                  </a:ext>
                </a:extLst>
              </a:tr>
              <a:tr h="370840">
                <a:tc>
                  <a:txBody>
                    <a:bodyPr/>
                    <a:lstStyle/>
                    <a:p>
                      <a:r>
                        <a:rPr lang="en-GB" sz="1400" dirty="0"/>
                        <a:t>Immediate Generation</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This Module generates Immediate for instructions having Immediate in their Instruction Set.</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3227764887"/>
                  </a:ext>
                </a:extLst>
              </a:tr>
              <a:tr h="370840">
                <a:tc>
                  <a:txBody>
                    <a:bodyPr/>
                    <a:lstStyle/>
                    <a:p>
                      <a:r>
                        <a:rPr lang="en-GB" sz="1400" dirty="0"/>
                        <a:t>Instruction Decode</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This Module Decodes the Instructions coming from Instruction Memory.</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2066059283"/>
                  </a:ext>
                </a:extLst>
              </a:tr>
              <a:tr h="370840">
                <a:tc>
                  <a:txBody>
                    <a:bodyPr/>
                    <a:lstStyle/>
                    <a:p>
                      <a:r>
                        <a:rPr lang="en-US" sz="1400" kern="1200" dirty="0">
                          <a:solidFill>
                            <a:schemeClr val="dk1"/>
                          </a:solidFill>
                          <a:effectLst/>
                          <a:latin typeface="+mn-lt"/>
                          <a:ea typeface="+mn-ea"/>
                          <a:cs typeface="+mn-cs"/>
                        </a:rPr>
                        <a:t>Scoreboard</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Scoreboards are designed to control the flow of data between registers and multiple arithmetic units in the presence of conflicts caused by hardware resource limitations (structural hazards) and by dependencies between instructions (data hazards).</a:t>
                      </a:r>
                      <a:endParaRPr lang="en-US" sz="1100" kern="1200" dirty="0">
                        <a:solidFill>
                          <a:schemeClr val="dk1"/>
                        </a:solidFill>
                        <a:effectLst/>
                        <a:latin typeface="+mn-lt"/>
                        <a:ea typeface="+mn-ea"/>
                        <a:cs typeface="+mn-cs"/>
                      </a:endParaRPr>
                    </a:p>
                  </a:txBody>
                  <a:tcPr/>
                </a:tc>
                <a:extLst>
                  <a:ext uri="{0D108BD9-81ED-4DB2-BD59-A6C34878D82A}">
                    <a16:rowId xmlns:a16="http://schemas.microsoft.com/office/drawing/2014/main" val="2369511597"/>
                  </a:ext>
                </a:extLst>
              </a:tr>
              <a:tr h="370840">
                <a:tc>
                  <a:txBody>
                    <a:bodyPr/>
                    <a:lstStyle/>
                    <a:p>
                      <a:r>
                        <a:rPr lang="en-US" sz="1400" kern="1200" dirty="0">
                          <a:solidFill>
                            <a:schemeClr val="dk1"/>
                          </a:solidFill>
                          <a:effectLst/>
                          <a:latin typeface="+mn-lt"/>
                          <a:ea typeface="+mn-ea"/>
                          <a:cs typeface="+mn-cs"/>
                        </a:rPr>
                        <a:t>CSR</a:t>
                      </a:r>
                      <a:endParaRPr lang="en-US" sz="1000" dirty="0"/>
                    </a:p>
                  </a:txBody>
                  <a:tcPr/>
                </a:tc>
                <a:tc>
                  <a:txBody>
                    <a:bodyPr/>
                    <a:lstStyle/>
                    <a:p>
                      <a:r>
                        <a:rPr lang="en-US" sz="1400" kern="1200" dirty="0">
                          <a:solidFill>
                            <a:schemeClr val="dk1"/>
                          </a:solidFill>
                          <a:effectLst/>
                          <a:latin typeface="+mn-lt"/>
                          <a:ea typeface="+mn-ea"/>
                          <a:cs typeface="+mn-cs"/>
                        </a:rPr>
                        <a:t>Control and Status Register (CSR) is a register in many central processing units that are used as storage devices for information about instructions received from machines.</a:t>
                      </a:r>
                    </a:p>
                  </a:txBody>
                  <a:tcPr/>
                </a:tc>
                <a:extLst>
                  <a:ext uri="{0D108BD9-81ED-4DB2-BD59-A6C34878D82A}">
                    <a16:rowId xmlns:a16="http://schemas.microsoft.com/office/drawing/2014/main" val="2094550172"/>
                  </a:ext>
                </a:extLst>
              </a:tr>
              <a:tr h="370840">
                <a:tc>
                  <a:txBody>
                    <a:bodyPr/>
                    <a:lstStyle/>
                    <a:p>
                      <a:r>
                        <a:rPr lang="en-US" sz="1400" kern="1200" dirty="0">
                          <a:solidFill>
                            <a:schemeClr val="dk1"/>
                          </a:solidFill>
                          <a:effectLst/>
                          <a:latin typeface="+mn-lt"/>
                          <a:ea typeface="+mn-ea"/>
                          <a:cs typeface="+mn-cs"/>
                        </a:rPr>
                        <a:t>Breakpoint</a:t>
                      </a:r>
                      <a:endParaRPr lang="en-US" sz="800" dirty="0"/>
                    </a:p>
                  </a:txBody>
                  <a:tcPr/>
                </a:tc>
                <a:tc>
                  <a:txBody>
                    <a:bodyPr/>
                    <a:lstStyle/>
                    <a:p>
                      <a:r>
                        <a:rPr lang="en-US" sz="1400" kern="1200" dirty="0">
                          <a:solidFill>
                            <a:schemeClr val="dk1"/>
                          </a:solidFill>
                          <a:effectLst/>
                          <a:latin typeface="+mn-lt"/>
                          <a:ea typeface="+mn-ea"/>
                          <a:cs typeface="+mn-cs"/>
                        </a:rPr>
                        <a:t>A breakpoint is a location in executable code at which the operating system stops execution and breaks into </a:t>
                      </a:r>
                    </a:p>
                    <a:p>
                      <a:r>
                        <a:rPr lang="en-US" sz="1400" kern="1200" dirty="0">
                          <a:solidFill>
                            <a:schemeClr val="dk1"/>
                          </a:solidFill>
                          <a:effectLst/>
                          <a:latin typeface="+mn-lt"/>
                          <a:ea typeface="+mn-ea"/>
                          <a:cs typeface="+mn-cs"/>
                        </a:rPr>
                        <a:t>the debugger. This allows you to analyze the target and issue debugger commands.</a:t>
                      </a:r>
                    </a:p>
                    <a:p>
                      <a:endParaRPr lang="en-US" sz="1100" kern="1200" dirty="0">
                        <a:solidFill>
                          <a:schemeClr val="dk1"/>
                        </a:solidFill>
                        <a:effectLst/>
                        <a:latin typeface="+mn-lt"/>
                        <a:ea typeface="+mn-ea"/>
                        <a:cs typeface="+mn-cs"/>
                      </a:endParaRPr>
                    </a:p>
                  </a:txBody>
                  <a:tcPr/>
                </a:tc>
                <a:extLst>
                  <a:ext uri="{0D108BD9-81ED-4DB2-BD59-A6C34878D82A}">
                    <a16:rowId xmlns:a16="http://schemas.microsoft.com/office/drawing/2014/main" val="1511707223"/>
                  </a:ext>
                </a:extLst>
              </a:tr>
            </a:tbl>
          </a:graphicData>
        </a:graphic>
      </p:graphicFrame>
      <p:sp>
        <p:nvSpPr>
          <p:cNvPr id="7" name="Title 1">
            <a:extLst>
              <a:ext uri="{FF2B5EF4-FFF2-40B4-BE49-F238E27FC236}">
                <a16:creationId xmlns:a16="http://schemas.microsoft.com/office/drawing/2014/main" id="{2296DF72-7961-4976-91F8-2AFFB654566C}"/>
              </a:ext>
            </a:extLst>
          </p:cNvPr>
          <p:cNvSpPr txBox="1">
            <a:spLocks/>
          </p:cNvSpPr>
          <p:nvPr/>
        </p:nvSpPr>
        <p:spPr>
          <a:xfrm>
            <a:off x="492664" y="806407"/>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DECODE Modules Description</a:t>
            </a:r>
            <a:endParaRPr lang="en-US" sz="1800" dirty="0"/>
          </a:p>
        </p:txBody>
      </p:sp>
      <p:pic>
        <p:nvPicPr>
          <p:cNvPr id="9" name="Picture 8">
            <a:extLst>
              <a:ext uri="{FF2B5EF4-FFF2-40B4-BE49-F238E27FC236}">
                <a16:creationId xmlns:a16="http://schemas.microsoft.com/office/drawing/2014/main" id="{72637571-22BA-4B23-9603-3928DF53A91E}"/>
              </a:ext>
            </a:extLst>
          </p:cNvPr>
          <p:cNvPicPr>
            <a:picLocks noChangeAspect="1"/>
          </p:cNvPicPr>
          <p:nvPr/>
        </p:nvPicPr>
        <p:blipFill>
          <a:blip r:embed="rId2"/>
          <a:srcRect/>
          <a:stretch/>
        </p:blipFill>
        <p:spPr>
          <a:xfrm>
            <a:off x="10440154" y="5671226"/>
            <a:ext cx="1975007" cy="708976"/>
          </a:xfrm>
          <a:prstGeom prst="rect">
            <a:avLst/>
          </a:prstGeom>
        </p:spPr>
      </p:pic>
    </p:spTree>
    <p:extLst>
      <p:ext uri="{BB962C8B-B14F-4D97-AF65-F5344CB8AC3E}">
        <p14:creationId xmlns:p14="http://schemas.microsoft.com/office/powerpoint/2010/main" val="4152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AA6745-7474-4DE3-8FD5-7D4556E5FD23}">
  <ds:schemaRefs>
    <ds:schemaRef ds:uri="http://schemas.microsoft.com/sharepoint/v3/contenttype/forms"/>
  </ds:schemaRefs>
</ds:datastoreItem>
</file>

<file path=customXml/itemProps3.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3549</TotalTime>
  <Words>2756</Words>
  <Application>Microsoft Office PowerPoint</Application>
  <PresentationFormat>Widescreen</PresentationFormat>
  <Paragraphs>295</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Century Gothic</vt:lpstr>
      <vt:lpstr>Proxima Nova A Extra Condensed </vt:lpstr>
      <vt:lpstr>Roboto</vt:lpstr>
      <vt:lpstr>Roboto Medium</vt:lpstr>
      <vt:lpstr>Rockwell</vt:lpstr>
      <vt:lpstr>Office Theme</vt:lpstr>
      <vt:lpstr>PowerPoint Presentation</vt:lpstr>
      <vt:lpstr>PowerPoint Presentation</vt:lpstr>
      <vt:lpstr>To be covered</vt:lpstr>
      <vt:lpstr>PowerPoint Presentation</vt:lpstr>
      <vt:lpstr>Methodology</vt:lpstr>
      <vt:lpstr>ROCKET-CHIP Overview</vt:lpstr>
      <vt:lpstr>ROCKET-CHIP Micro-Architecture</vt:lpstr>
      <vt:lpstr>Rocket-chip Modules Description</vt:lpstr>
      <vt:lpstr>PowerPoint Presentation</vt:lpstr>
      <vt:lpstr>PowerPoint Presentation</vt:lpstr>
      <vt:lpstr>Code Complexity</vt:lpstr>
      <vt:lpstr>PowerPoint Presentation</vt:lpstr>
      <vt:lpstr>PowerPoint Presentation</vt:lpstr>
      <vt:lpstr>Object Oriented Code of Rocket-Chip</vt:lpstr>
      <vt:lpstr>PowerPoint Presentation</vt:lpstr>
      <vt:lpstr>PowerPoint Presentation</vt:lpstr>
      <vt:lpstr>PowerPoint Presentation</vt:lpstr>
      <vt:lpstr>PowerPoint Presentation</vt:lpstr>
      <vt:lpstr>PowerPoint Presentation</vt:lpstr>
      <vt:lpstr>PowerPoint Presentation</vt:lpstr>
      <vt:lpstr>Rocket Core MAS Documentation</vt:lpstr>
      <vt:lpstr>Aghaz(آغاز) SoC The Beginning</vt:lpstr>
      <vt:lpstr>Specifications of Aghaz(آغاز) SoC</vt:lpstr>
      <vt:lpstr>How did we do it?</vt:lpstr>
      <vt:lpstr>Adding Custom Configuration in Rocket-Chip</vt:lpstr>
      <vt:lpstr>Configuring RV32IMC Core</vt:lpstr>
      <vt:lpstr>Rocket Core Params (Core)</vt:lpstr>
      <vt:lpstr>Configuring the cache and dcache in Aghaz Core</vt:lpstr>
      <vt:lpstr>Data Cache Parameters</vt:lpstr>
      <vt:lpstr>Blocks of Core</vt:lpstr>
      <vt:lpstr>How did we know, which parameter is doing what?</vt:lpstr>
      <vt:lpstr>Blocks of Tile</vt:lpstr>
      <vt:lpstr>Initializing Aghaz Core to Default Configuration</vt:lpstr>
      <vt:lpstr>Customizing AghazCore to 32-bit Configuration</vt:lpstr>
      <vt:lpstr>Blocks of SoC</vt:lpstr>
      <vt:lpstr>At this point our Aghaz SoC is successfully configured and ready to be built.</vt:lpstr>
      <vt:lpstr>Configuring an SoC to your Requirements in a quick process by means of this MAS Document</vt:lpstr>
      <vt:lpstr>Acknowledgements  This Document was made possible with the counselling, guidance and support of Dr.Roomi Naqvi, Dr Ali Ahmed Ansari, and Farhan Ahmed Karim. Without their encouragement and guidance, this could not be possible.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229</cp:revision>
  <dcterms:created xsi:type="dcterms:W3CDTF">2020-11-04T07:18:38Z</dcterms:created>
  <dcterms:modified xsi:type="dcterms:W3CDTF">2020-11-09T13:05:27Z</dcterms:modified>
</cp:coreProperties>
</file>